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0" r:id="rId1"/>
  </p:sldMasterIdLst>
  <p:notesMasterIdLst>
    <p:notesMasterId r:id="rId55"/>
  </p:notesMasterIdLst>
  <p:sldIdLst>
    <p:sldId id="257" r:id="rId2"/>
    <p:sldId id="411" r:id="rId3"/>
    <p:sldId id="374" r:id="rId4"/>
    <p:sldId id="375" r:id="rId5"/>
    <p:sldId id="376" r:id="rId6"/>
    <p:sldId id="377" r:id="rId7"/>
    <p:sldId id="378" r:id="rId8"/>
    <p:sldId id="379" r:id="rId9"/>
    <p:sldId id="382" r:id="rId10"/>
    <p:sldId id="380" r:id="rId11"/>
    <p:sldId id="381" r:id="rId12"/>
    <p:sldId id="383" r:id="rId13"/>
    <p:sldId id="384" r:id="rId14"/>
    <p:sldId id="385" r:id="rId15"/>
    <p:sldId id="386" r:id="rId16"/>
    <p:sldId id="387" r:id="rId17"/>
    <p:sldId id="388" r:id="rId18"/>
    <p:sldId id="389" r:id="rId19"/>
    <p:sldId id="390" r:id="rId20"/>
    <p:sldId id="392" r:id="rId21"/>
    <p:sldId id="391" r:id="rId22"/>
    <p:sldId id="393" r:id="rId23"/>
    <p:sldId id="397" r:id="rId24"/>
    <p:sldId id="396" r:id="rId25"/>
    <p:sldId id="395" r:id="rId26"/>
    <p:sldId id="394" r:id="rId27"/>
    <p:sldId id="291" r:id="rId28"/>
    <p:sldId id="296" r:id="rId29"/>
    <p:sldId id="295" r:id="rId30"/>
    <p:sldId id="294" r:id="rId31"/>
    <p:sldId id="359" r:id="rId32"/>
    <p:sldId id="360" r:id="rId33"/>
    <p:sldId id="361" r:id="rId34"/>
    <p:sldId id="362" r:id="rId35"/>
    <p:sldId id="363" r:id="rId36"/>
    <p:sldId id="364" r:id="rId37"/>
    <p:sldId id="365" r:id="rId38"/>
    <p:sldId id="366" r:id="rId39"/>
    <p:sldId id="367" r:id="rId40"/>
    <p:sldId id="372" r:id="rId41"/>
    <p:sldId id="402" r:id="rId42"/>
    <p:sldId id="401" r:id="rId43"/>
    <p:sldId id="400" r:id="rId44"/>
    <p:sldId id="399" r:id="rId45"/>
    <p:sldId id="398" r:id="rId46"/>
    <p:sldId id="407" r:id="rId47"/>
    <p:sldId id="406" r:id="rId48"/>
    <p:sldId id="405" r:id="rId49"/>
    <p:sldId id="404" r:id="rId50"/>
    <p:sldId id="403" r:id="rId51"/>
    <p:sldId id="410" r:id="rId52"/>
    <p:sldId id="409" r:id="rId53"/>
    <p:sldId id="408" r:id="rId5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188"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0C3891-F5E3-4E52-B574-66D157F0E0BA}" type="datetimeFigureOut">
              <a:rPr lang="it-IT" smtClean="0"/>
              <a:pPr/>
              <a:t>17/09/2019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BAB5CF-52F5-408C-AFCE-7BBFE8899F49}" type="slidenum">
              <a:rPr lang="it-IT" smtClean="0"/>
              <a:pPr/>
              <a:t>‹N›</a:t>
            </a:fld>
            <a:endParaRPr lang="it-IT"/>
          </a:p>
        </p:txBody>
      </p:sp>
    </p:spTree>
    <p:extLst>
      <p:ext uri="{BB962C8B-B14F-4D97-AF65-F5344CB8AC3E}">
        <p14:creationId xmlns:p14="http://schemas.microsoft.com/office/powerpoint/2010/main" val="1374085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1363" indent="-284163" eaLnBrk="0" hangingPunct="0">
              <a:spcBef>
                <a:spcPct val="30000"/>
              </a:spcBef>
              <a:defRPr sz="1200">
                <a:solidFill>
                  <a:schemeClr val="tx1"/>
                </a:solidFill>
                <a:latin typeface="Arial" charset="0"/>
                <a:ea typeface="ＭＳ Ｐゴシック" pitchFamily="34" charset="-128"/>
              </a:defRPr>
            </a:lvl2pPr>
            <a:lvl3pPr marL="1141413" indent="-227013" eaLnBrk="0" hangingPunct="0">
              <a:spcBef>
                <a:spcPct val="30000"/>
              </a:spcBef>
              <a:defRPr sz="1200">
                <a:solidFill>
                  <a:schemeClr val="tx1"/>
                </a:solidFill>
                <a:latin typeface="Arial" charset="0"/>
                <a:ea typeface="ＭＳ Ｐゴシック" pitchFamily="34" charset="-128"/>
              </a:defRPr>
            </a:lvl3pPr>
            <a:lvl4pPr marL="1598613" indent="-227013" eaLnBrk="0" hangingPunct="0">
              <a:spcBef>
                <a:spcPct val="30000"/>
              </a:spcBef>
              <a:defRPr sz="1200">
                <a:solidFill>
                  <a:schemeClr val="tx1"/>
                </a:solidFill>
                <a:latin typeface="Arial" charset="0"/>
                <a:ea typeface="ＭＳ Ｐゴシック" pitchFamily="34" charset="-128"/>
              </a:defRPr>
            </a:lvl4pPr>
            <a:lvl5pPr marL="2054225" indent="-227013" eaLnBrk="0" hangingPunct="0">
              <a:spcBef>
                <a:spcPct val="30000"/>
              </a:spcBef>
              <a:defRPr sz="1200">
                <a:solidFill>
                  <a:schemeClr val="tx1"/>
                </a:solidFill>
                <a:latin typeface="Arial" charset="0"/>
                <a:ea typeface="ＭＳ Ｐゴシック" pitchFamily="34" charset="-128"/>
              </a:defRPr>
            </a:lvl5pPr>
            <a:lvl6pPr marL="2511425" indent="-227013" eaLnBrk="0" fontAlgn="base" hangingPunct="0">
              <a:spcBef>
                <a:spcPct val="30000"/>
              </a:spcBef>
              <a:spcAft>
                <a:spcPct val="0"/>
              </a:spcAft>
              <a:defRPr sz="1200">
                <a:solidFill>
                  <a:schemeClr val="tx1"/>
                </a:solidFill>
                <a:latin typeface="Arial" charset="0"/>
                <a:ea typeface="ＭＳ Ｐゴシック" pitchFamily="34" charset="-128"/>
              </a:defRPr>
            </a:lvl6pPr>
            <a:lvl7pPr marL="2968625" indent="-227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5825" indent="-227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3025" indent="-227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C6012FD8-F01D-4C46-8561-BF1654A4E493}" type="slidenum">
              <a:rPr lang="it-IT" altLang="it-IT" smtClean="0"/>
              <a:pPr eaLnBrk="1" hangingPunct="1">
                <a:spcBef>
                  <a:spcPct val="0"/>
                </a:spcBef>
              </a:pPr>
              <a:t>1</a:t>
            </a:fld>
            <a:endParaRPr lang="it-IT" altLang="it-IT"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t-IT"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Triangolo rettango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o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grpSp>
        <p:nvGrpSpPr>
          <p:cNvPr id="2" name="Gruppo 1"/>
          <p:cNvGrpSpPr/>
          <p:nvPr/>
        </p:nvGrpSpPr>
        <p:grpSpPr>
          <a:xfrm>
            <a:off x="-3765" y="4953000"/>
            <a:ext cx="9147765" cy="1912088"/>
            <a:chOff x="-3765" y="4832896"/>
            <a:chExt cx="9147765" cy="2032192"/>
          </a:xfrm>
        </p:grpSpPr>
        <p:sp>
          <p:nvSpPr>
            <p:cNvPr id="7" name="Figura a mano libera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igura a mano libera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igura a mano libera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ttore 1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egnaposto data 29"/>
          <p:cNvSpPr>
            <a:spLocks noGrp="1"/>
          </p:cNvSpPr>
          <p:nvPr>
            <p:ph type="dt" sz="half" idx="10"/>
          </p:nvPr>
        </p:nvSpPr>
        <p:spPr/>
        <p:txBody>
          <a:bodyPr/>
          <a:lstStyle>
            <a:lvl1pPr>
              <a:defRPr>
                <a:solidFill>
                  <a:srgbClr val="FFFFFF"/>
                </a:solidFill>
              </a:defRPr>
            </a:lvl1pPr>
            <a:extLst/>
          </a:lstStyle>
          <a:p>
            <a:fld id="{AEB2CE7F-7EFF-4AAA-B546-172AC3AA0D9B}" type="datetime1">
              <a:rPr lang="it-IT" smtClean="0"/>
              <a:pPr/>
              <a:t>17/09/2019</a:t>
            </a:fld>
            <a:endParaRPr lang="it-IT"/>
          </a:p>
        </p:txBody>
      </p:sp>
      <p:sp>
        <p:nvSpPr>
          <p:cNvPr id="19" name="Segnaposto piè di pagina 18"/>
          <p:cNvSpPr>
            <a:spLocks noGrp="1"/>
          </p:cNvSpPr>
          <p:nvPr>
            <p:ph type="ftr" sz="quarter" idx="11"/>
          </p:nvPr>
        </p:nvSpPr>
        <p:spPr/>
        <p:txBody>
          <a:bodyPr/>
          <a:lstStyle>
            <a:lvl1pPr>
              <a:defRPr>
                <a:solidFill>
                  <a:schemeClr val="accent1">
                    <a:tint val="20000"/>
                  </a:schemeClr>
                </a:solidFill>
              </a:defRPr>
            </a:lvl1pPr>
            <a:extLst/>
          </a:lstStyle>
          <a:p>
            <a:endParaRPr lang="it-IT"/>
          </a:p>
        </p:txBody>
      </p:sp>
      <p:sp>
        <p:nvSpPr>
          <p:cNvPr id="27" name="Segnaposto numero diapositiva 26"/>
          <p:cNvSpPr>
            <a:spLocks noGrp="1"/>
          </p:cNvSpPr>
          <p:nvPr>
            <p:ph type="sldNum" sz="quarter" idx="12"/>
          </p:nvPr>
        </p:nvSpPr>
        <p:spPr/>
        <p:txBody>
          <a:bodyPr/>
          <a:lstStyle>
            <a:lvl1pPr>
              <a:defRPr>
                <a:solidFill>
                  <a:srgbClr val="FFFFFF"/>
                </a:solidFill>
              </a:defRPr>
            </a:lvl1pPr>
            <a:extLst/>
          </a:lstStyle>
          <a:p>
            <a:fld id="{249612B1-D23A-44E6-A8BA-F1422040AB3F}"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1481329"/>
            <a:ext cx="8229600" cy="4386071"/>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8E765319-A06B-469D-AC71-855EBA00125C}" type="datetime1">
              <a:rPr lang="it-IT" smtClean="0"/>
              <a:pPr/>
              <a:t>17/09/2019</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249612B1-D23A-44E6-A8BA-F1422040AB3F}"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44013" y="274640"/>
            <a:ext cx="1777470" cy="5592761"/>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41"/>
            <a:ext cx="6324600" cy="5592760"/>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5AD648CF-C884-4EA9-9C05-4EC37CD966C2}" type="datetime1">
              <a:rPr lang="it-IT" smtClean="0"/>
              <a:pPr/>
              <a:t>17/09/2019</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249612B1-D23A-44E6-A8BA-F1422040AB3F}"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08051DDB-0B74-4BB3-B140-C0F4A8660ED6}" type="datetime1">
              <a:rPr lang="it-IT" smtClean="0"/>
              <a:pPr/>
              <a:t>17/09/2019</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249612B1-D23A-44E6-A8BA-F1422040AB3F}" type="slidenum">
              <a:rPr lang="it-IT" smtClean="0"/>
              <a:pPr/>
              <a:t>‹N›</a:t>
            </a:fld>
            <a:endParaRPr lang="it-IT"/>
          </a:p>
        </p:txBody>
      </p:sp>
      <p:sp>
        <p:nvSpPr>
          <p:cNvPr id="7" name="Titolo 6"/>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91AADA78-06D3-4C9B-88BC-4863CDCB6673}" type="datetime1">
              <a:rPr lang="it-IT" smtClean="0"/>
              <a:pPr/>
              <a:t>17/09/2019</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249612B1-D23A-44E6-A8BA-F1422040AB3F}" type="slidenum">
              <a:rPr lang="it-IT" smtClean="0"/>
              <a:pPr/>
              <a:t>‹N›</a:t>
            </a:fld>
            <a:endParaRPr lang="it-IT"/>
          </a:p>
        </p:txBody>
      </p:sp>
      <p:sp>
        <p:nvSpPr>
          <p:cNvPr id="7" name="Gallone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Gallone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2">
        <a:schemeClr val="bg1"/>
      </p:bgRef>
    </p:bg>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96303F2D-3F1A-42BB-9A55-F7A769E776E7}" type="datetime1">
              <a:rPr lang="it-IT" smtClean="0"/>
              <a:pPr/>
              <a:t>17/09/2019</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249612B1-D23A-44E6-A8BA-F1422040AB3F}" type="slidenum">
              <a:rPr lang="it-IT" smtClean="0"/>
              <a:pPr/>
              <a:t>‹N›</a:t>
            </a:fld>
            <a:endParaRPr lang="it-IT"/>
          </a:p>
        </p:txBody>
      </p:sp>
      <p:sp>
        <p:nvSpPr>
          <p:cNvPr id="8" name="Titolo 7"/>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207C71DC-C0B9-4E2F-B317-FA46B502342F}" type="datetime1">
              <a:rPr lang="it-IT" smtClean="0"/>
              <a:pPr/>
              <a:t>17/09/2019</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249612B1-D23A-44E6-A8BA-F1422040AB3F}"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bg>
      <p:bgRef idx="1002">
        <a:schemeClr val="bg1"/>
      </p:bgRef>
    </p:bg>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extLst/>
          </a:lstStyle>
          <a:p>
            <a:fld id="{EFC3BB39-0AF6-4D39-B37B-E12D590254FB}" type="datetime1">
              <a:rPr lang="it-IT" smtClean="0"/>
              <a:pPr/>
              <a:t>17/09/2019</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249612B1-D23A-44E6-A8BA-F1422040AB3F}" type="slidenum">
              <a:rPr lang="it-IT" smtClean="0"/>
              <a:pPr/>
              <a:t>‹N›</a:t>
            </a:fld>
            <a:endParaRPr lang="it-IT"/>
          </a:p>
        </p:txBody>
      </p:sp>
      <p:sp>
        <p:nvSpPr>
          <p:cNvPr id="6" name="Titolo 5"/>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extLst/>
          </a:lstStyle>
          <a:p>
            <a:fld id="{714D1613-C11C-40E0-8045-0A8B32AE386F}" type="datetime1">
              <a:rPr lang="it-IT" smtClean="0"/>
              <a:pPr/>
              <a:t>17/09/2019</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249612B1-D23A-44E6-A8BA-F1422040AB3F}"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a:xfrm>
            <a:off x="6727032" y="6407944"/>
            <a:ext cx="1920240" cy="365760"/>
          </a:xfrm>
        </p:spPr>
        <p:txBody>
          <a:bodyPr/>
          <a:lstStyle>
            <a:extLst/>
          </a:lstStyle>
          <a:p>
            <a:fld id="{9C723BA9-3F23-4143-A8C0-2F45A2C40C8D}" type="datetime1">
              <a:rPr lang="it-IT" smtClean="0"/>
              <a:pPr/>
              <a:t>17/09/2019</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249612B1-D23A-44E6-A8BA-F1422040AB3F}"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2">
        <a:schemeClr val="bg1"/>
      </p:bgRef>
    </p:bg>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
        <p:nvSpPr>
          <p:cNvPr id="3" name="Segnaposto immagin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it-IT" smtClean="0"/>
              <a:t>Fare clic sull'icona per inserire un'immagine</a:t>
            </a:r>
            <a:endParaRPr kumimoji="0" lang="en-US" dirty="0"/>
          </a:p>
        </p:txBody>
      </p:sp>
      <p:sp>
        <p:nvSpPr>
          <p:cNvPr id="5" name="Segnaposto data 4"/>
          <p:cNvSpPr>
            <a:spLocks noGrp="1"/>
          </p:cNvSpPr>
          <p:nvPr>
            <p:ph type="dt" sz="half" idx="10"/>
          </p:nvPr>
        </p:nvSpPr>
        <p:spPr/>
        <p:txBody>
          <a:bodyPr/>
          <a:lstStyle>
            <a:lvl1pPr>
              <a:defRPr>
                <a:solidFill>
                  <a:schemeClr val="tx1"/>
                </a:solidFill>
              </a:defRPr>
            </a:lvl1pPr>
            <a:extLst/>
          </a:lstStyle>
          <a:p>
            <a:fld id="{8A1E9213-46D6-48CA-8DE6-52CAB9A3DCF9}" type="datetime1">
              <a:rPr lang="it-IT" smtClean="0"/>
              <a:pPr/>
              <a:t>17/09/2019</a:t>
            </a:fld>
            <a:endParaRPr lang="it-IT"/>
          </a:p>
        </p:txBody>
      </p:sp>
      <p:sp>
        <p:nvSpPr>
          <p:cNvPr id="6" name="Segnaposto piè di pagina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t-IT"/>
          </a:p>
        </p:txBody>
      </p:sp>
      <p:sp>
        <p:nvSpPr>
          <p:cNvPr id="7" name="Segnaposto numero diapositiva 6"/>
          <p:cNvSpPr>
            <a:spLocks noGrp="1"/>
          </p:cNvSpPr>
          <p:nvPr>
            <p:ph type="sldNum" sz="quarter" idx="12"/>
          </p:nvPr>
        </p:nvSpPr>
        <p:spPr/>
        <p:txBody>
          <a:bodyPr/>
          <a:lstStyle>
            <a:lvl1pPr>
              <a:defRPr>
                <a:solidFill>
                  <a:schemeClr val="tx1"/>
                </a:solidFill>
              </a:defRPr>
            </a:lvl1pPr>
            <a:extLst/>
          </a:lstStyle>
          <a:p>
            <a:fld id="{249612B1-D23A-44E6-A8BA-F1422040AB3F}" type="slidenum">
              <a:rPr lang="it-IT" smtClean="0"/>
              <a:pPr/>
              <a:t>‹N›</a:t>
            </a:fld>
            <a:endParaRPr lang="it-IT"/>
          </a:p>
        </p:txBody>
      </p:sp>
      <p:sp>
        <p:nvSpPr>
          <p:cNvPr id="2" name="Tito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it-IT" smtClean="0"/>
              <a:t>Fare clic per modificare lo stile del titolo</a:t>
            </a:r>
            <a:endParaRPr kumimoji="0" lang="en-US"/>
          </a:p>
        </p:txBody>
      </p:sp>
      <p:sp>
        <p:nvSpPr>
          <p:cNvPr id="8" name="Figura a mano libera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igura a mano libera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olo rettangolo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ttore 1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Gallone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Gallone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igura a mano libera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igura a mano libera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olo rettangolo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ttore 1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egnaposto tito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B77E54B-481D-4DD4-8844-32227335B48A}" type="datetime1">
              <a:rPr lang="it-IT" smtClean="0"/>
              <a:pPr/>
              <a:t>17/09/2019</a:t>
            </a:fld>
            <a:endParaRPr lang="it-IT"/>
          </a:p>
        </p:txBody>
      </p:sp>
      <p:sp>
        <p:nvSpPr>
          <p:cNvPr id="22" name="Segnaposto piè di pagina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t-IT"/>
          </a:p>
        </p:txBody>
      </p:sp>
      <p:sp>
        <p:nvSpPr>
          <p:cNvPr id="18" name="Segnaposto numero diapositiva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49612B1-D23A-44E6-A8BA-F1422040AB3F}"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mit.gov.it/normativa/decreto-ministeriale-numero-65-del-07032017"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def.finanze.it/DocTribFrontend/getContent.do?id=%7b7042ADFB-325D-4C9D-A845-CDBA41586CC0%7d"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88640"/>
            <a:ext cx="9144000" cy="5112568"/>
          </a:xfrm>
        </p:spPr>
        <p:txBody>
          <a:bodyPr>
            <a:normAutofit fontScale="90000"/>
          </a:bodyPr>
          <a:lstStyle/>
          <a:p>
            <a:pPr algn="ctr">
              <a:defRPr/>
            </a:pPr>
            <a:r>
              <a:rPr lang="it-IT" altLang="it-IT" sz="2000" dirty="0" smtClean="0">
                <a:ea typeface="ＭＳ Ｐゴシック" pitchFamily="34" charset="-128"/>
              </a:rPr>
              <a:t/>
            </a:r>
            <a:br>
              <a:rPr lang="it-IT" altLang="it-IT" sz="2000" dirty="0" smtClean="0">
                <a:ea typeface="ＭＳ Ｐゴシック" pitchFamily="34" charset="-128"/>
              </a:rPr>
            </a:br>
            <a:r>
              <a:rPr lang="it-IT" altLang="it-IT" sz="2000" dirty="0">
                <a:ea typeface="ＭＳ Ｐゴシック" pitchFamily="34" charset="-128"/>
              </a:rPr>
              <a:t/>
            </a:r>
            <a:br>
              <a:rPr lang="it-IT" altLang="it-IT" sz="2000" dirty="0">
                <a:ea typeface="ＭＳ Ｐゴシック" pitchFamily="34" charset="-128"/>
              </a:rPr>
            </a:br>
            <a:r>
              <a:rPr lang="it-IT" altLang="it-IT" sz="2000" dirty="0" smtClean="0">
                <a:ea typeface="ＭＳ Ｐゴシック" pitchFamily="34" charset="-128"/>
              </a:rPr>
              <a:t/>
            </a:r>
            <a:br>
              <a:rPr lang="it-IT" altLang="it-IT" sz="2000" dirty="0" smtClean="0">
                <a:ea typeface="ＭＳ Ｐゴシック" pitchFamily="34" charset="-128"/>
              </a:rPr>
            </a:br>
            <a:r>
              <a:rPr lang="it-IT" altLang="it-IT" sz="2000" dirty="0">
                <a:ea typeface="ＭＳ Ｐゴシック" pitchFamily="34" charset="-128"/>
              </a:rPr>
              <a:t/>
            </a:r>
            <a:br>
              <a:rPr lang="it-IT" altLang="it-IT" sz="2000" dirty="0">
                <a:ea typeface="ＭＳ Ｐゴシック" pitchFamily="34" charset="-128"/>
              </a:rPr>
            </a:br>
            <a:r>
              <a:rPr lang="it-IT" altLang="it-IT" sz="2000" b="0" dirty="0" smtClean="0">
                <a:ea typeface="ＭＳ Ｐゴシック" pitchFamily="34" charset="-128"/>
              </a:rPr>
              <a:t>ANCE/L’Aquila – FEDERESCO</a:t>
            </a:r>
            <a:r>
              <a:rPr lang="it-IT" altLang="it-IT" sz="2000" b="0" dirty="0">
                <a:ea typeface="ＭＳ Ｐゴシック" pitchFamily="34" charset="-128"/>
              </a:rPr>
              <a:t/>
            </a:r>
            <a:br>
              <a:rPr lang="it-IT" altLang="it-IT" sz="2000" b="0" dirty="0">
                <a:ea typeface="ＭＳ Ｐゴシック" pitchFamily="34" charset="-128"/>
              </a:rPr>
            </a:br>
            <a:r>
              <a:rPr lang="it-IT" altLang="it-IT" sz="2000" b="0" dirty="0">
                <a:ea typeface="ＭＳ Ｐゴシック" pitchFamily="34" charset="-128"/>
              </a:rPr>
              <a:t/>
            </a:r>
            <a:br>
              <a:rPr lang="it-IT" altLang="it-IT" sz="2000" b="0" dirty="0">
                <a:ea typeface="ＭＳ Ｐゴシック" pitchFamily="34" charset="-128"/>
              </a:rPr>
            </a:br>
            <a:r>
              <a:rPr lang="it-IT" altLang="it-IT" sz="2000" i="1" dirty="0" smtClean="0">
                <a:ea typeface="ＭＳ Ｐゴシック" pitchFamily="34" charset="-128"/>
              </a:rPr>
              <a:t>ECO –SISMA BONUS</a:t>
            </a:r>
            <a:r>
              <a:rPr lang="it-IT" altLang="it-IT" sz="2000" i="1" dirty="0">
                <a:ea typeface="ＭＳ Ｐゴシック" pitchFamily="34" charset="-128"/>
              </a:rPr>
              <a:t/>
            </a:r>
            <a:br>
              <a:rPr lang="it-IT" altLang="it-IT" sz="2000" i="1" dirty="0">
                <a:ea typeface="ＭＳ Ｐゴシック" pitchFamily="34" charset="-128"/>
              </a:rPr>
            </a:br>
            <a:r>
              <a:rPr lang="it-IT" altLang="it-IT" sz="2000" i="1" dirty="0" smtClean="0">
                <a:ea typeface="ＭＳ Ｐゴシック" pitchFamily="34" charset="-128"/>
              </a:rPr>
              <a:t>VANTAGGI &amp; CRITICITA’</a:t>
            </a:r>
            <a:br>
              <a:rPr lang="it-IT" altLang="it-IT" sz="2000" i="1" dirty="0" smtClean="0">
                <a:ea typeface="ＭＳ Ｐゴシック" pitchFamily="34" charset="-128"/>
              </a:rPr>
            </a:br>
            <a:r>
              <a:rPr lang="it-IT" altLang="it-IT" sz="2000" i="1" dirty="0" smtClean="0">
                <a:ea typeface="ＭＳ Ｐゴシック" pitchFamily="34" charset="-128"/>
              </a:rPr>
              <a:t/>
            </a:r>
            <a:br>
              <a:rPr lang="it-IT" altLang="it-IT" sz="2000" i="1" dirty="0" smtClean="0">
                <a:ea typeface="ＭＳ Ｐゴシック" pitchFamily="34" charset="-128"/>
              </a:rPr>
            </a:br>
            <a:r>
              <a:rPr lang="it-IT" altLang="it-IT" sz="2000" b="0" dirty="0" smtClean="0">
                <a:ea typeface="ＭＳ Ｐゴシック" pitchFamily="34" charset="-128"/>
              </a:rPr>
              <a:t>L’Aquila 17 settembre 2019</a:t>
            </a:r>
            <a:br>
              <a:rPr lang="it-IT" altLang="it-IT" sz="2000" b="0" dirty="0" smtClean="0">
                <a:ea typeface="ＭＳ Ｐゴシック" pitchFamily="34" charset="-128"/>
              </a:rPr>
            </a:br>
            <a:r>
              <a:rPr lang="it-IT" altLang="it-IT" sz="2000" dirty="0">
                <a:ea typeface="ＭＳ Ｐゴシック" pitchFamily="34" charset="-128"/>
              </a:rPr>
              <a:t/>
            </a:r>
            <a:br>
              <a:rPr lang="it-IT" altLang="it-IT" sz="2000" dirty="0">
                <a:ea typeface="ＭＳ Ｐゴシック" pitchFamily="34" charset="-128"/>
              </a:rPr>
            </a:br>
            <a:r>
              <a:rPr lang="it-IT" altLang="it-IT" sz="2000" dirty="0" smtClean="0">
                <a:ea typeface="ＭＳ Ｐゴシック" pitchFamily="34" charset="-128"/>
              </a:rPr>
              <a:t/>
            </a:r>
            <a:br>
              <a:rPr lang="it-IT" altLang="it-IT" sz="2000" dirty="0" smtClean="0">
                <a:ea typeface="ＭＳ Ｐゴシック" pitchFamily="34" charset="-128"/>
              </a:rPr>
            </a:br>
            <a:r>
              <a:rPr lang="it-IT" altLang="it-IT" sz="2000" dirty="0">
                <a:ea typeface="ＭＳ Ｐゴシック" pitchFamily="34" charset="-128"/>
              </a:rPr>
              <a:t/>
            </a:r>
            <a:br>
              <a:rPr lang="it-IT" altLang="it-IT" sz="2000" dirty="0">
                <a:ea typeface="ＭＳ Ｐゴシック" pitchFamily="34" charset="-128"/>
              </a:rPr>
            </a:br>
            <a:r>
              <a:rPr lang="it-IT" altLang="it-IT" sz="2000" dirty="0" smtClean="0">
                <a:ea typeface="ＭＳ Ｐゴシック" pitchFamily="34" charset="-128"/>
              </a:rPr>
              <a:t/>
            </a:r>
            <a:br>
              <a:rPr lang="it-IT" altLang="it-IT" sz="2000" dirty="0" smtClean="0">
                <a:ea typeface="ＭＳ Ｐゴシック" pitchFamily="34" charset="-128"/>
              </a:rPr>
            </a:br>
            <a:r>
              <a:rPr lang="it-IT" altLang="it-IT" sz="3600" dirty="0">
                <a:ea typeface="ＭＳ Ｐゴシック" pitchFamily="34" charset="-128"/>
              </a:rPr>
              <a:t>La cessione del credito d’imposta </a:t>
            </a:r>
            <a:br>
              <a:rPr lang="it-IT" altLang="it-IT" sz="3600" dirty="0">
                <a:ea typeface="ＭＳ Ｐゴシック" pitchFamily="34" charset="-128"/>
              </a:rPr>
            </a:br>
            <a:r>
              <a:rPr lang="it-IT" altLang="it-IT" sz="3600" dirty="0">
                <a:ea typeface="ＭＳ Ｐゴシック" pitchFamily="34" charset="-128"/>
              </a:rPr>
              <a:t>modalità operative e relative tempistiche</a:t>
            </a:r>
            <a:br>
              <a:rPr lang="it-IT" altLang="it-IT" sz="3600" dirty="0">
                <a:ea typeface="ＭＳ Ｐゴシック" pitchFamily="34" charset="-128"/>
              </a:rPr>
            </a:br>
            <a:r>
              <a:rPr lang="it-IT" altLang="it-IT" sz="2000" dirty="0">
                <a:ea typeface="ＭＳ Ｐゴシック" pitchFamily="34" charset="-128"/>
              </a:rPr>
              <a:t/>
            </a:r>
            <a:br>
              <a:rPr lang="it-IT" altLang="it-IT" sz="2000" dirty="0">
                <a:ea typeface="ＭＳ Ｐゴシック" pitchFamily="34" charset="-128"/>
              </a:rPr>
            </a:br>
            <a:r>
              <a:rPr lang="it-IT" altLang="it-IT" sz="2000" dirty="0" smtClean="0">
                <a:ea typeface="ＭＳ Ｐゴシック" pitchFamily="34" charset="-128"/>
              </a:rPr>
              <a:t/>
            </a:r>
            <a:br>
              <a:rPr lang="it-IT" altLang="it-IT" sz="2000" dirty="0" smtClean="0">
                <a:ea typeface="ＭＳ Ｐゴシック" pitchFamily="34" charset="-128"/>
              </a:rPr>
            </a:br>
            <a:endParaRPr lang="it-IT" altLang="it-IT" sz="2000" dirty="0" smtClean="0">
              <a:effectLst/>
              <a:ea typeface="ＭＳ Ｐゴシック" pitchFamily="34" charset="-128"/>
            </a:endParaRPr>
          </a:p>
        </p:txBody>
      </p:sp>
      <p:sp>
        <p:nvSpPr>
          <p:cNvPr id="3" name="CasellaDiTesto 2"/>
          <p:cNvSpPr txBox="1"/>
          <p:nvPr/>
        </p:nvSpPr>
        <p:spPr>
          <a:xfrm>
            <a:off x="611188" y="5732463"/>
            <a:ext cx="4176712" cy="307777"/>
          </a:xfrm>
          <a:prstGeom prst="rect">
            <a:avLst/>
          </a:prstGeom>
          <a:noFill/>
        </p:spPr>
        <p:txBody>
          <a:bodyPr>
            <a:spAutoFit/>
          </a:bodyPr>
          <a:lstStyle/>
          <a:p>
            <a:pPr>
              <a:defRPr/>
            </a:pPr>
            <a:r>
              <a:rPr lang="it-IT" altLang="it-IT" sz="1400" dirty="0">
                <a:solidFill>
                  <a:prstClr val="black"/>
                </a:solidFill>
                <a:latin typeface="Verdana" pitchFamily="34" charset="0"/>
                <a:ea typeface="+mn-ea"/>
              </a:rPr>
              <a:t>a cura </a:t>
            </a:r>
            <a:r>
              <a:rPr lang="it-IT" altLang="it-IT" sz="1400" dirty="0" smtClean="0">
                <a:solidFill>
                  <a:prstClr val="black"/>
                </a:solidFill>
                <a:latin typeface="Verdana" pitchFamily="34" charset="0"/>
                <a:ea typeface="+mn-ea"/>
              </a:rPr>
              <a:t>di Alessandro Di Giamberardino</a:t>
            </a:r>
            <a:endParaRPr lang="it-IT" altLang="it-IT" sz="1400" dirty="0">
              <a:solidFill>
                <a:prstClr val="black"/>
              </a:solidFill>
              <a:latin typeface="Verdana" pitchFamily="34" charset="0"/>
              <a:ea typeface="+mn-ea"/>
            </a:endParaRPr>
          </a:p>
        </p:txBody>
      </p:sp>
      <p:sp>
        <p:nvSpPr>
          <p:cNvPr id="2" name="Segnaposto numero diapositiva 1"/>
          <p:cNvSpPr>
            <a:spLocks noGrp="1"/>
          </p:cNvSpPr>
          <p:nvPr>
            <p:ph type="sldNum" sz="quarter" idx="12"/>
          </p:nvPr>
        </p:nvSpPr>
        <p:spPr/>
        <p:txBody>
          <a:bodyPr/>
          <a:lstStyle/>
          <a:p>
            <a:fld id="{249612B1-D23A-44E6-A8BA-F1422040AB3F}" type="slidenum">
              <a:rPr lang="it-IT" smtClean="0"/>
              <a:pPr/>
              <a:t>1</a:t>
            </a:fld>
            <a:endParaRPr lang="it-IT"/>
          </a:p>
        </p:txBody>
      </p:sp>
    </p:spTree>
    <p:extLst>
      <p:ext uri="{BB962C8B-B14F-4D97-AF65-F5344CB8AC3E}">
        <p14:creationId xmlns:p14="http://schemas.microsoft.com/office/powerpoint/2010/main" val="13032186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10000"/>
          </a:bodyPr>
          <a:lstStyle/>
          <a:p>
            <a:pPr marL="109728" indent="0">
              <a:buNone/>
            </a:pPr>
            <a:r>
              <a:rPr lang="it-IT" b="1" dirty="0"/>
              <a:t>SOGGETTI “INCAPIENTI</a:t>
            </a:r>
            <a:r>
              <a:rPr lang="it-IT" b="1" dirty="0" smtClean="0"/>
              <a:t>”</a:t>
            </a:r>
          </a:p>
          <a:p>
            <a:pPr marL="109728" indent="0">
              <a:buNone/>
            </a:pPr>
            <a:endParaRPr lang="it-IT" b="1" dirty="0"/>
          </a:p>
          <a:p>
            <a:pPr marL="109728" indent="0" algn="just">
              <a:buNone/>
            </a:pPr>
            <a:r>
              <a:rPr lang="it-IT" dirty="0" smtClean="0"/>
              <a:t>Come anticipato nelle precedenti slide, per </a:t>
            </a:r>
            <a:r>
              <a:rPr lang="it-IT" dirty="0"/>
              <a:t>le spese sostenute dal 1° gennaio 2017 per interventi di riqualificazione </a:t>
            </a:r>
            <a:r>
              <a:rPr lang="it-IT" dirty="0" smtClean="0"/>
              <a:t>energetica di </a:t>
            </a:r>
            <a:r>
              <a:rPr lang="it-IT" dirty="0"/>
              <a:t>parti comuni degli edifici condominiali, compresi quelli che danno diritto </a:t>
            </a:r>
            <a:r>
              <a:rPr lang="it-IT" dirty="0" smtClean="0"/>
              <a:t>alle maggiori </a:t>
            </a:r>
            <a:r>
              <a:rPr lang="it-IT" dirty="0"/>
              <a:t>detrazioni del 70 e 75%, i condòmini che, nell’anno precedente a quello </a:t>
            </a:r>
            <a:r>
              <a:rPr lang="it-IT" dirty="0" smtClean="0"/>
              <a:t>di sostenimento </a:t>
            </a:r>
            <a:r>
              <a:rPr lang="it-IT" dirty="0"/>
              <a:t>della spesa, si trovano nella cosiddetta “</a:t>
            </a:r>
            <a:r>
              <a:rPr lang="it-IT" b="1" dirty="0"/>
              <a:t>no </a:t>
            </a:r>
            <a:r>
              <a:rPr lang="it-IT" b="1" dirty="0" err="1"/>
              <a:t>tax</a:t>
            </a:r>
            <a:r>
              <a:rPr lang="it-IT" b="1" dirty="0"/>
              <a:t> area” (</a:t>
            </a:r>
            <a:r>
              <a:rPr lang="it-IT" b="1" dirty="0" smtClean="0"/>
              <a:t>incapienti</a:t>
            </a:r>
            <a:r>
              <a:rPr lang="it-IT" dirty="0" smtClean="0"/>
              <a:t>) possono </a:t>
            </a:r>
            <a:r>
              <a:rPr lang="it-IT" dirty="0"/>
              <a:t>cedere un credito pari alla detrazione Irpef spettante.</a:t>
            </a:r>
          </a:p>
        </p:txBody>
      </p:sp>
      <p:sp>
        <p:nvSpPr>
          <p:cNvPr id="3" name="Segnaposto numero diapositiva 2"/>
          <p:cNvSpPr>
            <a:spLocks noGrp="1"/>
          </p:cNvSpPr>
          <p:nvPr>
            <p:ph type="sldNum" sz="quarter" idx="12"/>
          </p:nvPr>
        </p:nvSpPr>
        <p:spPr/>
        <p:txBody>
          <a:bodyPr/>
          <a:lstStyle/>
          <a:p>
            <a:fld id="{249612B1-D23A-44E6-A8BA-F1422040AB3F}" type="slidenum">
              <a:rPr lang="it-IT" smtClean="0"/>
              <a:pPr/>
              <a:t>10</a:t>
            </a:fld>
            <a:endParaRPr lang="it-IT"/>
          </a:p>
        </p:txBody>
      </p:sp>
      <p:sp>
        <p:nvSpPr>
          <p:cNvPr id="4" name="Titolo 3"/>
          <p:cNvSpPr>
            <a:spLocks noGrp="1"/>
          </p:cNvSpPr>
          <p:nvPr>
            <p:ph type="title"/>
          </p:nvPr>
        </p:nvSpPr>
        <p:spPr/>
        <p:txBody>
          <a:bodyPr>
            <a:normAutofit/>
          </a:bodyPr>
          <a:lstStyle/>
          <a:p>
            <a:r>
              <a:rPr lang="it-IT" sz="2400" dirty="0"/>
              <a:t>Spese sostenute dal 2017 al 2021 per interventi condominiali</a:t>
            </a:r>
            <a:endParaRPr lang="it-IT" sz="2400" dirty="0"/>
          </a:p>
        </p:txBody>
      </p:sp>
    </p:spTree>
    <p:extLst>
      <p:ext uri="{BB962C8B-B14F-4D97-AF65-F5344CB8AC3E}">
        <p14:creationId xmlns:p14="http://schemas.microsoft.com/office/powerpoint/2010/main" val="912660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229600" cy="4972008"/>
          </a:xfrm>
        </p:spPr>
        <p:txBody>
          <a:bodyPr>
            <a:normAutofit fontScale="62500" lnSpcReduction="20000"/>
          </a:bodyPr>
          <a:lstStyle/>
          <a:p>
            <a:pPr marL="109728" indent="0" algn="just">
              <a:buNone/>
            </a:pPr>
            <a:r>
              <a:rPr lang="it-IT" b="1" dirty="0"/>
              <a:t>Si considerano “incapienti” </a:t>
            </a:r>
            <a:r>
              <a:rPr lang="it-IT" dirty="0"/>
              <a:t>i contribuenti che hanno un’imposta annua dovuta </a:t>
            </a:r>
            <a:r>
              <a:rPr lang="it-IT" dirty="0" smtClean="0"/>
              <a:t>inferiore alle </a:t>
            </a:r>
            <a:r>
              <a:rPr lang="it-IT" dirty="0"/>
              <a:t>detrazioni (da lavoro dipendente, pensione o lavoro autonomo) spettanti</a:t>
            </a:r>
            <a:r>
              <a:rPr lang="it-IT" dirty="0" smtClean="0"/>
              <a:t>.</a:t>
            </a:r>
          </a:p>
          <a:p>
            <a:pPr marL="109728" indent="0" algn="just">
              <a:buNone/>
            </a:pPr>
            <a:endParaRPr lang="it-IT" dirty="0"/>
          </a:p>
          <a:p>
            <a:pPr marL="109728" indent="0" algn="just">
              <a:buNone/>
            </a:pPr>
            <a:r>
              <a:rPr lang="it-IT" dirty="0"/>
              <a:t>In sostanza, sono incapienti i contribuenti che nell’anno precedente a quello in </a:t>
            </a:r>
            <a:r>
              <a:rPr lang="it-IT" dirty="0" smtClean="0"/>
              <a:t>cui hanno </a:t>
            </a:r>
            <a:r>
              <a:rPr lang="it-IT" dirty="0"/>
              <a:t>sostenuto le spese si trovavano nelle condizioni indicate</a:t>
            </a:r>
            <a:r>
              <a:rPr lang="it-IT" dirty="0" smtClean="0"/>
              <a:t>:</a:t>
            </a:r>
          </a:p>
          <a:p>
            <a:pPr marL="109728" indent="0" algn="just">
              <a:buNone/>
            </a:pPr>
            <a:endParaRPr lang="it-IT" dirty="0"/>
          </a:p>
          <a:p>
            <a:pPr algn="just"/>
            <a:r>
              <a:rPr lang="it-IT" b="1" dirty="0" smtClean="0"/>
              <a:t>nell’articolo </a:t>
            </a:r>
            <a:r>
              <a:rPr lang="it-IT" b="1" dirty="0"/>
              <a:t>11, comma 2, del </a:t>
            </a:r>
            <a:r>
              <a:rPr lang="it-IT" b="1" dirty="0" err="1"/>
              <a:t>Tuir</a:t>
            </a:r>
            <a:r>
              <a:rPr lang="it-IT" dirty="0"/>
              <a:t>, cioè i pensionati con reddito </a:t>
            </a:r>
            <a:r>
              <a:rPr lang="it-IT" dirty="0" smtClean="0"/>
              <a:t>complessivo costituito </a:t>
            </a:r>
            <a:r>
              <a:rPr lang="it-IT" dirty="0"/>
              <a:t>solo da redditi da pensione non superiori a 7.500 euro, goduti per </a:t>
            </a:r>
            <a:r>
              <a:rPr lang="it-IT" dirty="0" smtClean="0"/>
              <a:t>l’intero anno</a:t>
            </a:r>
            <a:r>
              <a:rPr lang="it-IT" dirty="0"/>
              <a:t>, redditi di terreni per un importo non superiore a 185,92 euro, </a:t>
            </a:r>
            <a:r>
              <a:rPr lang="it-IT" dirty="0" smtClean="0"/>
              <a:t>reddito dell’abitazione </a:t>
            </a:r>
            <a:r>
              <a:rPr lang="it-IT" dirty="0"/>
              <a:t>principale e relative pertinenze</a:t>
            </a:r>
          </a:p>
          <a:p>
            <a:pPr algn="just"/>
            <a:r>
              <a:rPr lang="it-IT" b="1" dirty="0" smtClean="0"/>
              <a:t>nell’articolo </a:t>
            </a:r>
            <a:r>
              <a:rPr lang="it-IT" b="1" dirty="0"/>
              <a:t>13, comma 1, </a:t>
            </a:r>
            <a:r>
              <a:rPr lang="it-IT" b="1" dirty="0" err="1"/>
              <a:t>lett</a:t>
            </a:r>
            <a:r>
              <a:rPr lang="it-IT" b="1" dirty="0"/>
              <a:t>. a), del </a:t>
            </a:r>
            <a:r>
              <a:rPr lang="it-IT" b="1" dirty="0" err="1"/>
              <a:t>Tuir</a:t>
            </a:r>
            <a:r>
              <a:rPr lang="it-IT" dirty="0"/>
              <a:t>, cioè i lavoratori dipendenti e </a:t>
            </a:r>
            <a:r>
              <a:rPr lang="it-IT" dirty="0" smtClean="0"/>
              <a:t>i contribuenti </a:t>
            </a:r>
            <a:r>
              <a:rPr lang="it-IT" dirty="0"/>
              <a:t>con redditi assimilati a quelli di lavoro dipendente con </a:t>
            </a:r>
            <a:r>
              <a:rPr lang="it-IT" dirty="0" smtClean="0"/>
              <a:t>reddito complessivo </a:t>
            </a:r>
            <a:r>
              <a:rPr lang="it-IT" dirty="0"/>
              <a:t>non superiore a 8.000 euro</a:t>
            </a:r>
          </a:p>
          <a:p>
            <a:pPr algn="just"/>
            <a:r>
              <a:rPr lang="it-IT" b="1" dirty="0" smtClean="0"/>
              <a:t>nell’articolo </a:t>
            </a:r>
            <a:r>
              <a:rPr lang="it-IT" b="1" dirty="0"/>
              <a:t>13, comma 5, </a:t>
            </a:r>
            <a:r>
              <a:rPr lang="it-IT" b="1" dirty="0" err="1"/>
              <a:t>lett</a:t>
            </a:r>
            <a:r>
              <a:rPr lang="it-IT" b="1" dirty="0"/>
              <a:t>. a), del </a:t>
            </a:r>
            <a:r>
              <a:rPr lang="it-IT" b="1" dirty="0" err="1"/>
              <a:t>Tuir</a:t>
            </a:r>
            <a:r>
              <a:rPr lang="it-IT" dirty="0"/>
              <a:t>, cioè i contribuenti con redditi </a:t>
            </a:r>
            <a:r>
              <a:rPr lang="it-IT" dirty="0" smtClean="0"/>
              <a:t>derivanti da </a:t>
            </a:r>
            <a:r>
              <a:rPr lang="it-IT" dirty="0"/>
              <a:t>lavoro autonomo o da impresa minore e i possessori di alcuni “redditi diversi</a:t>
            </a:r>
            <a:r>
              <a:rPr lang="it-IT" dirty="0" smtClean="0"/>
              <a:t>” (</a:t>
            </a:r>
            <a:r>
              <a:rPr lang="it-IT" dirty="0"/>
              <a:t>indicati nell’art. 50, comma 1, lettere e, f, g, h e i, del </a:t>
            </a:r>
            <a:r>
              <a:rPr lang="it-IT" dirty="0" err="1"/>
              <a:t>Tuir</a:t>
            </a:r>
            <a:r>
              <a:rPr lang="it-IT" dirty="0"/>
              <a:t>, ad eccezione di </a:t>
            </a:r>
            <a:r>
              <a:rPr lang="it-IT" dirty="0" smtClean="0"/>
              <a:t>quelli derivanti </a:t>
            </a:r>
            <a:r>
              <a:rPr lang="it-IT" dirty="0"/>
              <a:t>dagli assegni periodici), di importo non superiore a 4.800 euro.</a:t>
            </a:r>
          </a:p>
        </p:txBody>
      </p:sp>
      <p:sp>
        <p:nvSpPr>
          <p:cNvPr id="3" name="Segnaposto numero diapositiva 2"/>
          <p:cNvSpPr>
            <a:spLocks noGrp="1"/>
          </p:cNvSpPr>
          <p:nvPr>
            <p:ph type="sldNum" sz="quarter" idx="12"/>
          </p:nvPr>
        </p:nvSpPr>
        <p:spPr/>
        <p:txBody>
          <a:bodyPr/>
          <a:lstStyle/>
          <a:p>
            <a:fld id="{249612B1-D23A-44E6-A8BA-F1422040AB3F}" type="slidenum">
              <a:rPr lang="it-IT" smtClean="0"/>
              <a:pPr/>
              <a:t>11</a:t>
            </a:fld>
            <a:endParaRPr lang="it-IT"/>
          </a:p>
        </p:txBody>
      </p:sp>
      <p:sp>
        <p:nvSpPr>
          <p:cNvPr id="4" name="Titolo 3"/>
          <p:cNvSpPr>
            <a:spLocks noGrp="1"/>
          </p:cNvSpPr>
          <p:nvPr>
            <p:ph type="title"/>
          </p:nvPr>
        </p:nvSpPr>
        <p:spPr/>
        <p:txBody>
          <a:bodyPr>
            <a:normAutofit/>
          </a:bodyPr>
          <a:lstStyle/>
          <a:p>
            <a:r>
              <a:rPr lang="it-IT" sz="2400" dirty="0" smtClean="0"/>
              <a:t>Spese </a:t>
            </a:r>
            <a:r>
              <a:rPr lang="it-IT" sz="2400" dirty="0"/>
              <a:t>sostenute dal 2017 al 2021 per interventi </a:t>
            </a:r>
            <a:r>
              <a:rPr lang="it-IT" sz="2400" dirty="0" smtClean="0"/>
              <a:t>condominiali - 2</a:t>
            </a:r>
            <a:endParaRPr lang="it-IT" sz="2400" dirty="0"/>
          </a:p>
        </p:txBody>
      </p:sp>
    </p:spTree>
    <p:extLst>
      <p:ext uri="{BB962C8B-B14F-4D97-AF65-F5344CB8AC3E}">
        <p14:creationId xmlns:p14="http://schemas.microsoft.com/office/powerpoint/2010/main" val="5508632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77500" lnSpcReduction="20000"/>
          </a:bodyPr>
          <a:lstStyle/>
          <a:p>
            <a:pPr marL="109728" indent="0" algn="just">
              <a:buNone/>
            </a:pPr>
            <a:r>
              <a:rPr lang="it-IT" dirty="0"/>
              <a:t>La cessione può essere </a:t>
            </a:r>
            <a:r>
              <a:rPr lang="it-IT" dirty="0" smtClean="0"/>
              <a:t>disposta dai soggetti No </a:t>
            </a:r>
            <a:r>
              <a:rPr lang="it-IT" dirty="0" err="1" smtClean="0"/>
              <a:t>Tax</a:t>
            </a:r>
            <a:r>
              <a:rPr lang="it-IT" dirty="0" smtClean="0"/>
              <a:t> Area </a:t>
            </a:r>
            <a:r>
              <a:rPr lang="it-IT" dirty="0"/>
              <a:t>in favore</a:t>
            </a:r>
            <a:r>
              <a:rPr lang="it-IT" dirty="0" smtClean="0"/>
              <a:t>:</a:t>
            </a:r>
          </a:p>
          <a:p>
            <a:pPr marL="109728" indent="0" algn="just">
              <a:buNone/>
            </a:pPr>
            <a:endParaRPr lang="it-IT" dirty="0"/>
          </a:p>
          <a:p>
            <a:pPr algn="just"/>
            <a:r>
              <a:rPr lang="it-IT" dirty="0" smtClean="0"/>
              <a:t>dei </a:t>
            </a:r>
            <a:r>
              <a:rPr lang="it-IT" dirty="0"/>
              <a:t>fornitori dei beni e dei servizi necessari alla realizzazione degli interventi</a:t>
            </a:r>
          </a:p>
          <a:p>
            <a:pPr algn="just"/>
            <a:r>
              <a:rPr lang="it-IT" dirty="0" smtClean="0"/>
              <a:t>di </a:t>
            </a:r>
            <a:r>
              <a:rPr lang="it-IT" dirty="0"/>
              <a:t>altri soggetti privati (persone fisiche, anche esercenti attività di lavoro </a:t>
            </a:r>
            <a:r>
              <a:rPr lang="it-IT" dirty="0" smtClean="0"/>
              <a:t>autonomo o </a:t>
            </a:r>
            <a:r>
              <a:rPr lang="it-IT" dirty="0"/>
              <a:t>d’impresa, società ed enti)</a:t>
            </a:r>
          </a:p>
          <a:p>
            <a:pPr algn="just"/>
            <a:r>
              <a:rPr lang="it-IT" dirty="0" smtClean="0"/>
              <a:t>di </a:t>
            </a:r>
            <a:r>
              <a:rPr lang="it-IT" dirty="0"/>
              <a:t>istituti di credito e intermediari finanziari</a:t>
            </a:r>
            <a:r>
              <a:rPr lang="it-IT" dirty="0" smtClean="0"/>
              <a:t>.</a:t>
            </a:r>
          </a:p>
          <a:p>
            <a:pPr algn="just"/>
            <a:endParaRPr lang="it-IT" dirty="0"/>
          </a:p>
          <a:p>
            <a:pPr marL="109728" indent="0" algn="just">
              <a:buNone/>
            </a:pPr>
            <a:r>
              <a:rPr lang="it-IT" dirty="0"/>
              <a:t>I soggetti che ricevono il credito hanno, a loro volta, la facoltà di cessione</a:t>
            </a:r>
            <a:r>
              <a:rPr lang="it-IT" dirty="0" smtClean="0"/>
              <a:t>.</a:t>
            </a:r>
          </a:p>
          <a:p>
            <a:pPr marL="109728" indent="0" algn="just">
              <a:buNone/>
            </a:pPr>
            <a:endParaRPr lang="it-IT" dirty="0"/>
          </a:p>
          <a:p>
            <a:pPr marL="109728" indent="0" algn="just">
              <a:buNone/>
            </a:pPr>
            <a:r>
              <a:rPr lang="it-IT" dirty="0"/>
              <a:t>E’ esclusa la cessione del credito in favore delle amministrazioni pubbliche.</a:t>
            </a:r>
          </a:p>
        </p:txBody>
      </p:sp>
      <p:sp>
        <p:nvSpPr>
          <p:cNvPr id="3" name="Segnaposto numero diapositiva 2"/>
          <p:cNvSpPr>
            <a:spLocks noGrp="1"/>
          </p:cNvSpPr>
          <p:nvPr>
            <p:ph type="sldNum" sz="quarter" idx="12"/>
          </p:nvPr>
        </p:nvSpPr>
        <p:spPr/>
        <p:txBody>
          <a:bodyPr/>
          <a:lstStyle/>
          <a:p>
            <a:fld id="{249612B1-D23A-44E6-A8BA-F1422040AB3F}" type="slidenum">
              <a:rPr lang="it-IT" smtClean="0"/>
              <a:pPr/>
              <a:t>12</a:t>
            </a:fld>
            <a:endParaRPr lang="it-IT"/>
          </a:p>
        </p:txBody>
      </p:sp>
      <p:sp>
        <p:nvSpPr>
          <p:cNvPr id="4" name="Titolo 3"/>
          <p:cNvSpPr>
            <a:spLocks noGrp="1"/>
          </p:cNvSpPr>
          <p:nvPr>
            <p:ph type="title"/>
          </p:nvPr>
        </p:nvSpPr>
        <p:spPr/>
        <p:txBody>
          <a:bodyPr>
            <a:normAutofit/>
          </a:bodyPr>
          <a:lstStyle/>
          <a:p>
            <a:r>
              <a:rPr lang="it-IT" sz="2400" dirty="0"/>
              <a:t>Spese sostenute dal 2017 al 2021 per interventi condominiali - </a:t>
            </a:r>
            <a:r>
              <a:rPr lang="it-IT" sz="2400" dirty="0" smtClean="0"/>
              <a:t>3</a:t>
            </a:r>
            <a:endParaRPr lang="it-IT" sz="2400" dirty="0"/>
          </a:p>
        </p:txBody>
      </p:sp>
    </p:spTree>
    <p:extLst>
      <p:ext uri="{BB962C8B-B14F-4D97-AF65-F5344CB8AC3E}">
        <p14:creationId xmlns:p14="http://schemas.microsoft.com/office/powerpoint/2010/main" val="30944129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229600" cy="4900000"/>
          </a:xfrm>
        </p:spPr>
        <p:txBody>
          <a:bodyPr>
            <a:normAutofit fontScale="70000" lnSpcReduction="20000"/>
          </a:bodyPr>
          <a:lstStyle/>
          <a:p>
            <a:pPr marL="109728" indent="0">
              <a:buNone/>
            </a:pPr>
            <a:r>
              <a:rPr lang="it-IT" b="1" dirty="0"/>
              <a:t>SOGGETTI DIVERSI DAGLI “INCAPIENTI</a:t>
            </a:r>
            <a:r>
              <a:rPr lang="it-IT" b="1" dirty="0" smtClean="0"/>
              <a:t>”</a:t>
            </a:r>
          </a:p>
          <a:p>
            <a:pPr marL="109728" indent="0">
              <a:buNone/>
            </a:pPr>
            <a:endParaRPr lang="it-IT" b="1" dirty="0"/>
          </a:p>
          <a:p>
            <a:pPr marL="109728" indent="0" algn="just">
              <a:buNone/>
            </a:pPr>
            <a:r>
              <a:rPr lang="it-IT" dirty="0"/>
              <a:t>Per i lavori eseguiti dal 1° gennaio 2017 sulle parti comuni degli edifici condominiali, </a:t>
            </a:r>
            <a:r>
              <a:rPr lang="it-IT" dirty="0" smtClean="0"/>
              <a:t>i beneficiari </a:t>
            </a:r>
            <a:r>
              <a:rPr lang="it-IT" dirty="0"/>
              <a:t>diversi dai soggetti incapienti possono scegliere di cedere il credito:</a:t>
            </a:r>
          </a:p>
          <a:p>
            <a:pPr algn="just"/>
            <a:r>
              <a:rPr lang="it-IT" dirty="0" smtClean="0"/>
              <a:t>ai </a:t>
            </a:r>
            <a:r>
              <a:rPr lang="it-IT" dirty="0"/>
              <a:t>fornitori che hanno effettuato gli interventi</a:t>
            </a:r>
          </a:p>
          <a:p>
            <a:pPr algn="just"/>
            <a:r>
              <a:rPr lang="it-IT" dirty="0" smtClean="0"/>
              <a:t>ad </a:t>
            </a:r>
            <a:r>
              <a:rPr lang="it-IT" dirty="0"/>
              <a:t>altri soggetti privati (persone fisiche, anche se esercitano attività di </a:t>
            </a:r>
            <a:r>
              <a:rPr lang="it-IT" dirty="0" smtClean="0"/>
              <a:t>lavoro autonomo </a:t>
            </a:r>
            <a:r>
              <a:rPr lang="it-IT" dirty="0"/>
              <a:t>o d’impresa, società ed enti</a:t>
            </a:r>
            <a:r>
              <a:rPr lang="it-IT" dirty="0" smtClean="0"/>
              <a:t>).</a:t>
            </a:r>
          </a:p>
          <a:p>
            <a:pPr marL="109728" indent="0" algn="just">
              <a:buNone/>
            </a:pPr>
            <a:endParaRPr lang="it-IT" dirty="0"/>
          </a:p>
          <a:p>
            <a:pPr marL="109728" indent="0" algn="just">
              <a:buNone/>
            </a:pPr>
            <a:r>
              <a:rPr lang="it-IT" dirty="0"/>
              <a:t>La cessione non può essere effettuata a favore di istituti di credito, </a:t>
            </a:r>
            <a:r>
              <a:rPr lang="it-IT" dirty="0" smtClean="0"/>
              <a:t>intermediari finanziari </a:t>
            </a:r>
            <a:r>
              <a:rPr lang="it-IT" dirty="0"/>
              <a:t>e amministrazioni pubbliche e, fino al 2017, riguarda solo la </a:t>
            </a:r>
            <a:r>
              <a:rPr lang="it-IT" dirty="0" smtClean="0"/>
              <a:t>detrazione spettante </a:t>
            </a:r>
            <a:r>
              <a:rPr lang="it-IT" dirty="0"/>
              <a:t>per interventi sulle parti comuni degli edifici condominiali per i quali si </a:t>
            </a:r>
            <a:r>
              <a:rPr lang="it-IT" dirty="0" smtClean="0"/>
              <a:t>ha diritto </a:t>
            </a:r>
            <a:r>
              <a:rPr lang="it-IT" dirty="0"/>
              <a:t>alle maggiori detrazioni del 70 e 75</a:t>
            </a:r>
            <a:r>
              <a:rPr lang="it-IT" dirty="0" smtClean="0"/>
              <a:t>%.</a:t>
            </a:r>
          </a:p>
          <a:p>
            <a:pPr marL="109728" indent="0" algn="just">
              <a:buNone/>
            </a:pPr>
            <a:endParaRPr lang="it-IT" dirty="0"/>
          </a:p>
          <a:p>
            <a:pPr marL="109728" indent="0" algn="just">
              <a:buNone/>
            </a:pPr>
            <a:r>
              <a:rPr lang="it-IT" dirty="0"/>
              <a:t>I soggetti che ricevono il credito hanno, a loro volta, la facoltà di cessione.</a:t>
            </a:r>
          </a:p>
        </p:txBody>
      </p:sp>
      <p:sp>
        <p:nvSpPr>
          <p:cNvPr id="3" name="Segnaposto numero diapositiva 2"/>
          <p:cNvSpPr>
            <a:spLocks noGrp="1"/>
          </p:cNvSpPr>
          <p:nvPr>
            <p:ph type="sldNum" sz="quarter" idx="12"/>
          </p:nvPr>
        </p:nvSpPr>
        <p:spPr/>
        <p:txBody>
          <a:bodyPr/>
          <a:lstStyle/>
          <a:p>
            <a:fld id="{249612B1-D23A-44E6-A8BA-F1422040AB3F}" type="slidenum">
              <a:rPr lang="it-IT" smtClean="0"/>
              <a:pPr/>
              <a:t>13</a:t>
            </a:fld>
            <a:endParaRPr lang="it-IT"/>
          </a:p>
        </p:txBody>
      </p:sp>
      <p:sp>
        <p:nvSpPr>
          <p:cNvPr id="4" name="Titolo 3"/>
          <p:cNvSpPr>
            <a:spLocks noGrp="1"/>
          </p:cNvSpPr>
          <p:nvPr>
            <p:ph type="title"/>
          </p:nvPr>
        </p:nvSpPr>
        <p:spPr/>
        <p:txBody>
          <a:bodyPr>
            <a:normAutofit/>
          </a:bodyPr>
          <a:lstStyle/>
          <a:p>
            <a:r>
              <a:rPr lang="it-IT" sz="2400" dirty="0"/>
              <a:t>Spese sostenute dal 2017 al 2021 per interventi condominiali - </a:t>
            </a:r>
            <a:r>
              <a:rPr lang="it-IT" sz="2400" dirty="0" smtClean="0"/>
              <a:t>4</a:t>
            </a:r>
            <a:endParaRPr lang="it-IT" sz="2400" dirty="0"/>
          </a:p>
        </p:txBody>
      </p:sp>
    </p:spTree>
    <p:extLst>
      <p:ext uri="{BB962C8B-B14F-4D97-AF65-F5344CB8AC3E}">
        <p14:creationId xmlns:p14="http://schemas.microsoft.com/office/powerpoint/2010/main" val="23511622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109728" indent="0" algn="just">
              <a:buNone/>
            </a:pPr>
            <a:r>
              <a:rPr lang="it-IT" dirty="0"/>
              <a:t>Con il </a:t>
            </a:r>
            <a:r>
              <a:rPr lang="it-IT" b="1" dirty="0" smtClean="0"/>
              <a:t>Provvedimento </a:t>
            </a:r>
            <a:r>
              <a:rPr lang="it-IT" b="1" dirty="0"/>
              <a:t>del direttore dell’Agenzia delle Entrate del 28 agosto 2017</a:t>
            </a:r>
            <a:r>
              <a:rPr lang="it-IT" dirty="0"/>
              <a:t>, </a:t>
            </a:r>
            <a:r>
              <a:rPr lang="it-IT" dirty="0" smtClean="0"/>
              <a:t>che sostituisce </a:t>
            </a:r>
            <a:r>
              <a:rPr lang="it-IT" dirty="0"/>
              <a:t>il precedente provvedimento dell’8 giugno 2017, sono state definite </a:t>
            </a:r>
            <a:r>
              <a:rPr lang="it-IT" dirty="0" smtClean="0"/>
              <a:t>le modalità </a:t>
            </a:r>
            <a:r>
              <a:rPr lang="it-IT" dirty="0"/>
              <a:t>di cessione dei crediti, da parte dei </a:t>
            </a:r>
            <a:r>
              <a:rPr lang="it-IT" dirty="0" smtClean="0"/>
              <a:t>soggetti incapienti </a:t>
            </a:r>
            <a:r>
              <a:rPr lang="it-IT" dirty="0"/>
              <a:t>e degli altri </a:t>
            </a:r>
            <a:r>
              <a:rPr lang="it-IT" dirty="0" smtClean="0"/>
              <a:t>beneficiari, con </a:t>
            </a:r>
            <a:r>
              <a:rPr lang="it-IT" dirty="0"/>
              <a:t>riferimento alle spese sostenute dal 1° </a:t>
            </a:r>
            <a:r>
              <a:rPr lang="it-IT" dirty="0" smtClean="0"/>
              <a:t>gennaio 2017 </a:t>
            </a:r>
            <a:r>
              <a:rPr lang="it-IT" dirty="0"/>
              <a:t>al 31 dicembre 2021.</a:t>
            </a:r>
          </a:p>
        </p:txBody>
      </p:sp>
      <p:sp>
        <p:nvSpPr>
          <p:cNvPr id="3" name="Segnaposto numero diapositiva 2"/>
          <p:cNvSpPr>
            <a:spLocks noGrp="1"/>
          </p:cNvSpPr>
          <p:nvPr>
            <p:ph type="sldNum" sz="quarter" idx="12"/>
          </p:nvPr>
        </p:nvSpPr>
        <p:spPr/>
        <p:txBody>
          <a:bodyPr/>
          <a:lstStyle/>
          <a:p>
            <a:fld id="{249612B1-D23A-44E6-A8BA-F1422040AB3F}" type="slidenum">
              <a:rPr lang="it-IT" smtClean="0"/>
              <a:pPr/>
              <a:t>14</a:t>
            </a:fld>
            <a:endParaRPr lang="it-IT"/>
          </a:p>
        </p:txBody>
      </p:sp>
      <p:sp>
        <p:nvSpPr>
          <p:cNvPr id="4" name="Titolo 3"/>
          <p:cNvSpPr>
            <a:spLocks noGrp="1"/>
          </p:cNvSpPr>
          <p:nvPr>
            <p:ph type="title"/>
          </p:nvPr>
        </p:nvSpPr>
        <p:spPr/>
        <p:txBody>
          <a:bodyPr>
            <a:normAutofit/>
          </a:bodyPr>
          <a:lstStyle/>
          <a:p>
            <a:r>
              <a:rPr lang="it-IT" sz="2400" dirty="0" smtClean="0"/>
              <a:t>Le regole per la cessione dei crediti</a:t>
            </a:r>
            <a:endParaRPr lang="it-IT" sz="2400" dirty="0"/>
          </a:p>
        </p:txBody>
      </p:sp>
    </p:spTree>
    <p:extLst>
      <p:ext uri="{BB962C8B-B14F-4D97-AF65-F5344CB8AC3E}">
        <p14:creationId xmlns:p14="http://schemas.microsoft.com/office/powerpoint/2010/main" val="42129408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55000" lnSpcReduction="20000"/>
          </a:bodyPr>
          <a:lstStyle/>
          <a:p>
            <a:pPr marL="109728" indent="0">
              <a:buNone/>
            </a:pPr>
            <a:r>
              <a:rPr lang="it-IT" b="1" dirty="0"/>
              <a:t>Il credito </a:t>
            </a:r>
            <a:r>
              <a:rPr lang="it-IT" b="1" dirty="0" smtClean="0"/>
              <a:t>cedibile</a:t>
            </a:r>
          </a:p>
          <a:p>
            <a:pPr marL="109728" indent="0">
              <a:buNone/>
            </a:pPr>
            <a:endParaRPr lang="it-IT" b="1" dirty="0"/>
          </a:p>
          <a:p>
            <a:pPr marL="109728" indent="0" algn="just">
              <a:buNone/>
            </a:pPr>
            <a:r>
              <a:rPr lang="it-IT" dirty="0"/>
              <a:t>Per i </a:t>
            </a:r>
            <a:r>
              <a:rPr lang="it-IT" b="1" dirty="0"/>
              <a:t>soggetti incapienti</a:t>
            </a:r>
            <a:r>
              <a:rPr lang="it-IT" dirty="0"/>
              <a:t>, il credito d’imposta cedibile corrisponde</a:t>
            </a:r>
            <a:r>
              <a:rPr lang="it-IT" dirty="0" smtClean="0"/>
              <a:t>:</a:t>
            </a:r>
          </a:p>
          <a:p>
            <a:pPr marL="109728" indent="0" algn="just">
              <a:buNone/>
            </a:pPr>
            <a:endParaRPr lang="it-IT" dirty="0"/>
          </a:p>
          <a:p>
            <a:pPr algn="just"/>
            <a:r>
              <a:rPr lang="it-IT" b="1" dirty="0" smtClean="0"/>
              <a:t>alla </a:t>
            </a:r>
            <a:r>
              <a:rPr lang="it-IT" b="1" dirty="0"/>
              <a:t>detrazione del 65% </a:t>
            </a:r>
            <a:r>
              <a:rPr lang="it-IT" dirty="0"/>
              <a:t>delle spese sostenute dal 1° gennaio 2017 al 31 </a:t>
            </a:r>
            <a:r>
              <a:rPr lang="it-IT" dirty="0" smtClean="0"/>
              <a:t>dicembre 2021</a:t>
            </a:r>
            <a:r>
              <a:rPr lang="it-IT" dirty="0"/>
              <a:t>, per gli interventi di riqualificazione energetica effettuati sulle parti </a:t>
            </a:r>
            <a:r>
              <a:rPr lang="it-IT" dirty="0" smtClean="0"/>
              <a:t>comuni degli edifici</a:t>
            </a:r>
          </a:p>
          <a:p>
            <a:pPr algn="just"/>
            <a:r>
              <a:rPr lang="it-IT" b="1" dirty="0" smtClean="0"/>
              <a:t>alla </a:t>
            </a:r>
            <a:r>
              <a:rPr lang="it-IT" b="1" dirty="0"/>
              <a:t>detrazione del 70% </a:t>
            </a:r>
            <a:r>
              <a:rPr lang="it-IT" dirty="0"/>
              <a:t>delle spese sostenute dal 1° gennaio 2017 al 31 </a:t>
            </a:r>
            <a:r>
              <a:rPr lang="it-IT" dirty="0" smtClean="0"/>
              <a:t>dicembre 2021</a:t>
            </a:r>
            <a:r>
              <a:rPr lang="it-IT" dirty="0"/>
              <a:t>, per gli interventi condominiali che interessino l’involucro dell’edificio </a:t>
            </a:r>
            <a:r>
              <a:rPr lang="it-IT" dirty="0" smtClean="0"/>
              <a:t>con un’incidenza </a:t>
            </a:r>
            <a:r>
              <a:rPr lang="it-IT" dirty="0"/>
              <a:t>superiore al 25% della superficie disperdente lorda dell’edificio </a:t>
            </a:r>
            <a:r>
              <a:rPr lang="it-IT" dirty="0" smtClean="0"/>
              <a:t>stesso</a:t>
            </a:r>
          </a:p>
          <a:p>
            <a:pPr algn="just"/>
            <a:r>
              <a:rPr lang="it-IT" b="1" dirty="0" smtClean="0"/>
              <a:t>alla </a:t>
            </a:r>
            <a:r>
              <a:rPr lang="it-IT" b="1" dirty="0"/>
              <a:t>detrazione del 75% </a:t>
            </a:r>
            <a:r>
              <a:rPr lang="it-IT" dirty="0"/>
              <a:t>delle spese sostenute dal 1° gennaio 2017 al 31 </a:t>
            </a:r>
            <a:r>
              <a:rPr lang="it-IT" dirty="0" smtClean="0"/>
              <a:t>dicembre 2021</a:t>
            </a:r>
            <a:r>
              <a:rPr lang="it-IT" dirty="0"/>
              <a:t>, per interventi finalizzati a migliorare la prestazione energetica invernale </a:t>
            </a:r>
            <a:r>
              <a:rPr lang="it-IT" dirty="0" smtClean="0"/>
              <a:t>ed estiva </a:t>
            </a:r>
            <a:r>
              <a:rPr lang="it-IT" dirty="0"/>
              <a:t>e che conseguano almeno la qualità media di cui al decreto del Ministro </a:t>
            </a:r>
            <a:r>
              <a:rPr lang="it-IT" dirty="0" smtClean="0"/>
              <a:t>dello sviluppo </a:t>
            </a:r>
            <a:r>
              <a:rPr lang="it-IT" dirty="0"/>
              <a:t>economico 26 giugno 2015</a:t>
            </a:r>
            <a:r>
              <a:rPr lang="it-IT" dirty="0" smtClean="0"/>
              <a:t>.</a:t>
            </a:r>
          </a:p>
          <a:p>
            <a:pPr algn="just"/>
            <a:endParaRPr lang="it-IT" dirty="0"/>
          </a:p>
          <a:p>
            <a:pPr marL="109728" indent="0" algn="just">
              <a:buNone/>
            </a:pPr>
            <a:r>
              <a:rPr lang="it-IT" b="1" dirty="0"/>
              <a:t>Tutti gli altri soggetti</a:t>
            </a:r>
            <a:r>
              <a:rPr lang="it-IT" dirty="0"/>
              <a:t>, diversi dagli incapienti, possono invece cedere, </a:t>
            </a:r>
            <a:r>
              <a:rPr lang="it-IT" b="1" dirty="0"/>
              <a:t>fino al </a:t>
            </a:r>
            <a:r>
              <a:rPr lang="it-IT" b="1" dirty="0" smtClean="0"/>
              <a:t>2017</a:t>
            </a:r>
            <a:r>
              <a:rPr lang="it-IT" dirty="0" smtClean="0"/>
              <a:t>, </a:t>
            </a:r>
            <a:r>
              <a:rPr lang="it-IT" b="1" dirty="0" smtClean="0"/>
              <a:t>solo</a:t>
            </a:r>
            <a:r>
              <a:rPr lang="it-IT" dirty="0" smtClean="0"/>
              <a:t> </a:t>
            </a:r>
            <a:r>
              <a:rPr lang="it-IT" dirty="0"/>
              <a:t>il credito d’imposta corrispondente alle detrazioni indicate nei punti 2 e </a:t>
            </a:r>
            <a:r>
              <a:rPr lang="it-IT" dirty="0" smtClean="0"/>
              <a:t>3 (</a:t>
            </a:r>
            <a:r>
              <a:rPr lang="it-IT" b="1" dirty="0" smtClean="0"/>
              <a:t>detrazione </a:t>
            </a:r>
            <a:r>
              <a:rPr lang="it-IT" b="1" dirty="0"/>
              <a:t>del 70 e del 75%)</a:t>
            </a:r>
            <a:r>
              <a:rPr lang="it-IT" dirty="0"/>
              <a:t> e, </a:t>
            </a:r>
            <a:r>
              <a:rPr lang="it-IT" b="1" dirty="0"/>
              <a:t>dal 2018</a:t>
            </a:r>
            <a:r>
              <a:rPr lang="it-IT" dirty="0"/>
              <a:t>, </a:t>
            </a:r>
            <a:r>
              <a:rPr lang="it-IT" b="1" dirty="0"/>
              <a:t>anche</a:t>
            </a:r>
            <a:r>
              <a:rPr lang="it-IT" dirty="0"/>
              <a:t> quello relativo alla detrazione </a:t>
            </a:r>
            <a:r>
              <a:rPr lang="it-IT" dirty="0" smtClean="0"/>
              <a:t>del </a:t>
            </a:r>
            <a:r>
              <a:rPr lang="it-IT" b="1" dirty="0" smtClean="0"/>
              <a:t>65</a:t>
            </a:r>
            <a:r>
              <a:rPr lang="it-IT" b="1" dirty="0"/>
              <a:t>%.</a:t>
            </a:r>
          </a:p>
          <a:p>
            <a:pPr algn="just"/>
            <a:endParaRPr lang="it-IT" dirty="0"/>
          </a:p>
        </p:txBody>
      </p:sp>
      <p:sp>
        <p:nvSpPr>
          <p:cNvPr id="3" name="Segnaposto numero diapositiva 2"/>
          <p:cNvSpPr>
            <a:spLocks noGrp="1"/>
          </p:cNvSpPr>
          <p:nvPr>
            <p:ph type="sldNum" sz="quarter" idx="12"/>
          </p:nvPr>
        </p:nvSpPr>
        <p:spPr/>
        <p:txBody>
          <a:bodyPr/>
          <a:lstStyle/>
          <a:p>
            <a:fld id="{249612B1-D23A-44E6-A8BA-F1422040AB3F}" type="slidenum">
              <a:rPr lang="it-IT" smtClean="0"/>
              <a:pPr/>
              <a:t>15</a:t>
            </a:fld>
            <a:endParaRPr lang="it-IT"/>
          </a:p>
        </p:txBody>
      </p:sp>
      <p:sp>
        <p:nvSpPr>
          <p:cNvPr id="4" name="Titolo 3"/>
          <p:cNvSpPr>
            <a:spLocks noGrp="1"/>
          </p:cNvSpPr>
          <p:nvPr>
            <p:ph type="title"/>
          </p:nvPr>
        </p:nvSpPr>
        <p:spPr/>
        <p:txBody>
          <a:bodyPr>
            <a:normAutofit/>
          </a:bodyPr>
          <a:lstStyle/>
          <a:p>
            <a:r>
              <a:rPr lang="it-IT" sz="2400" dirty="0"/>
              <a:t>Le regole per la cessione dei crediti</a:t>
            </a:r>
          </a:p>
        </p:txBody>
      </p:sp>
    </p:spTree>
    <p:extLst>
      <p:ext uri="{BB962C8B-B14F-4D97-AF65-F5344CB8AC3E}">
        <p14:creationId xmlns:p14="http://schemas.microsoft.com/office/powerpoint/2010/main" val="205441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10000"/>
          </a:bodyPr>
          <a:lstStyle/>
          <a:p>
            <a:pPr marL="109728" indent="0" algn="just">
              <a:buNone/>
            </a:pPr>
            <a:r>
              <a:rPr lang="it-IT" dirty="0"/>
              <a:t>Il condomino può cedere </a:t>
            </a:r>
            <a:r>
              <a:rPr lang="it-IT" b="1" dirty="0"/>
              <a:t>l’intera </a:t>
            </a:r>
            <a:r>
              <a:rPr lang="it-IT" b="1" dirty="0" smtClean="0"/>
              <a:t>detrazione </a:t>
            </a:r>
            <a:r>
              <a:rPr lang="it-IT" dirty="0" smtClean="0"/>
              <a:t>calcolata </a:t>
            </a:r>
            <a:r>
              <a:rPr lang="it-IT" dirty="0"/>
              <a:t>o sulla base della </a:t>
            </a:r>
            <a:r>
              <a:rPr lang="it-IT" dirty="0" smtClean="0"/>
              <a:t>spesa approvata </a:t>
            </a:r>
            <a:r>
              <a:rPr lang="it-IT" dirty="0"/>
              <a:t>dalla delibera assembleare per l’esecuzione dei </a:t>
            </a:r>
            <a:r>
              <a:rPr lang="it-IT" dirty="0" smtClean="0"/>
              <a:t>lavori, per </a:t>
            </a:r>
            <a:r>
              <a:rPr lang="it-IT" dirty="0"/>
              <a:t>la quota a </a:t>
            </a:r>
            <a:r>
              <a:rPr lang="it-IT" dirty="0" smtClean="0"/>
              <a:t>lui imputabile</a:t>
            </a:r>
            <a:r>
              <a:rPr lang="it-IT" dirty="0"/>
              <a:t>, o sulla base </a:t>
            </a:r>
            <a:r>
              <a:rPr lang="it-IT" dirty="0" smtClean="0"/>
              <a:t>delle spese </a:t>
            </a:r>
            <a:r>
              <a:rPr lang="it-IT" dirty="0"/>
              <a:t>sostenute nel periodo d’imposta dal </a:t>
            </a:r>
            <a:r>
              <a:rPr lang="it-IT" dirty="0" smtClean="0"/>
              <a:t>condominio, anche </a:t>
            </a:r>
            <a:r>
              <a:rPr lang="it-IT" dirty="0"/>
              <a:t>sotto forma di cessione del credito d’imposta ai fornitori, per la quota a lui</a:t>
            </a:r>
          </a:p>
          <a:p>
            <a:pPr marL="109728" indent="0" algn="just">
              <a:buNone/>
            </a:pPr>
            <a:r>
              <a:rPr lang="it-IT" dirty="0"/>
              <a:t>imputabile</a:t>
            </a:r>
            <a:r>
              <a:rPr lang="it-IT" dirty="0" smtClean="0"/>
              <a:t>.</a:t>
            </a:r>
          </a:p>
          <a:p>
            <a:pPr marL="109728" indent="0" algn="just">
              <a:buNone/>
            </a:pPr>
            <a:endParaRPr lang="it-IT" dirty="0"/>
          </a:p>
          <a:p>
            <a:pPr marL="109728" indent="0" algn="just">
              <a:buNone/>
            </a:pPr>
            <a:r>
              <a:rPr lang="it-IT" b="1" dirty="0"/>
              <a:t>Chi riceve il credito può cedere</a:t>
            </a:r>
            <a:r>
              <a:rPr lang="it-IT" dirty="0"/>
              <a:t>, in tutto o in parte, il credito d’imposta acquisito </a:t>
            </a:r>
            <a:r>
              <a:rPr lang="it-IT" b="1" dirty="0" smtClean="0"/>
              <a:t>solo dopo </a:t>
            </a:r>
            <a:r>
              <a:rPr lang="it-IT" b="1" dirty="0"/>
              <a:t>che tale credito è divenuto disponibile</a:t>
            </a:r>
            <a:r>
              <a:rPr lang="it-IT" dirty="0"/>
              <a:t>.</a:t>
            </a:r>
          </a:p>
        </p:txBody>
      </p:sp>
      <p:sp>
        <p:nvSpPr>
          <p:cNvPr id="3" name="Segnaposto numero diapositiva 2"/>
          <p:cNvSpPr>
            <a:spLocks noGrp="1"/>
          </p:cNvSpPr>
          <p:nvPr>
            <p:ph type="sldNum" sz="quarter" idx="12"/>
          </p:nvPr>
        </p:nvSpPr>
        <p:spPr/>
        <p:txBody>
          <a:bodyPr/>
          <a:lstStyle/>
          <a:p>
            <a:fld id="{249612B1-D23A-44E6-A8BA-F1422040AB3F}" type="slidenum">
              <a:rPr lang="it-IT" smtClean="0"/>
              <a:pPr/>
              <a:t>16</a:t>
            </a:fld>
            <a:endParaRPr lang="it-IT"/>
          </a:p>
        </p:txBody>
      </p:sp>
      <p:sp>
        <p:nvSpPr>
          <p:cNvPr id="4" name="Titolo 3"/>
          <p:cNvSpPr>
            <a:spLocks noGrp="1"/>
          </p:cNvSpPr>
          <p:nvPr>
            <p:ph type="title"/>
          </p:nvPr>
        </p:nvSpPr>
        <p:spPr/>
        <p:txBody>
          <a:bodyPr>
            <a:normAutofit/>
          </a:bodyPr>
          <a:lstStyle/>
          <a:p>
            <a:r>
              <a:rPr lang="it-IT" sz="2400" dirty="0"/>
              <a:t>Le regole per la cessione dei crediti</a:t>
            </a:r>
          </a:p>
        </p:txBody>
      </p:sp>
    </p:spTree>
    <p:extLst>
      <p:ext uri="{BB962C8B-B14F-4D97-AF65-F5344CB8AC3E}">
        <p14:creationId xmlns:p14="http://schemas.microsoft.com/office/powerpoint/2010/main" val="12577922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a:bodyPr>
          <a:lstStyle/>
          <a:p>
            <a:pPr marL="109728" indent="0" algn="just">
              <a:buNone/>
            </a:pPr>
            <a:r>
              <a:rPr lang="it-IT" b="1" dirty="0"/>
              <a:t>Il credito </a:t>
            </a:r>
            <a:r>
              <a:rPr lang="it-IT" dirty="0"/>
              <a:t>d’imposta diventa </a:t>
            </a:r>
            <a:r>
              <a:rPr lang="it-IT" b="1" dirty="0"/>
              <a:t>disponibile dal 10 marzo del periodo d’imposta </a:t>
            </a:r>
            <a:r>
              <a:rPr lang="it-IT" b="1" dirty="0" smtClean="0"/>
              <a:t>successivo </a:t>
            </a:r>
            <a:r>
              <a:rPr lang="it-IT" dirty="0" smtClean="0"/>
              <a:t>a </a:t>
            </a:r>
            <a:r>
              <a:rPr lang="it-IT" dirty="0"/>
              <a:t>quello in cui il condominio ha sostenuto la spesa e nei limiti in cui il </a:t>
            </a:r>
            <a:r>
              <a:rPr lang="it-IT" dirty="0" smtClean="0"/>
              <a:t>condomino cedente </a:t>
            </a:r>
            <a:r>
              <a:rPr lang="it-IT" dirty="0"/>
              <a:t>abbia contribuito al relativo sostenimento per la parte non ceduta sotto </a:t>
            </a:r>
            <a:r>
              <a:rPr lang="it-IT" dirty="0" smtClean="0"/>
              <a:t>forma di </a:t>
            </a:r>
            <a:r>
              <a:rPr lang="it-IT" dirty="0"/>
              <a:t>credito d’imposta</a:t>
            </a:r>
            <a:r>
              <a:rPr lang="it-IT" dirty="0" smtClean="0"/>
              <a:t>.</a:t>
            </a:r>
          </a:p>
          <a:p>
            <a:pPr marL="109728" indent="0" algn="just">
              <a:buNone/>
            </a:pPr>
            <a:endParaRPr lang="it-IT" dirty="0"/>
          </a:p>
          <a:p>
            <a:pPr marL="109728" indent="0" algn="just">
              <a:buNone/>
            </a:pPr>
            <a:r>
              <a:rPr lang="it-IT" b="1" dirty="0"/>
              <a:t>Il credito ceduto ai fornitori si considera disponibile dal 10 marzo del periodo </a:t>
            </a:r>
            <a:r>
              <a:rPr lang="it-IT" b="1" dirty="0" smtClean="0"/>
              <a:t>d’imposta successivo</a:t>
            </a:r>
            <a:r>
              <a:rPr lang="it-IT" dirty="0" smtClean="0"/>
              <a:t> </a:t>
            </a:r>
            <a:r>
              <a:rPr lang="it-IT" dirty="0"/>
              <a:t>a quello in cui il fornitore ha emesso fattura comprensiva del </a:t>
            </a:r>
            <a:r>
              <a:rPr lang="it-IT" dirty="0" smtClean="0"/>
              <a:t>relativo importo</a:t>
            </a:r>
            <a:r>
              <a:rPr lang="it-IT" dirty="0"/>
              <a:t>.</a:t>
            </a:r>
          </a:p>
        </p:txBody>
      </p:sp>
      <p:sp>
        <p:nvSpPr>
          <p:cNvPr id="3" name="Segnaposto numero diapositiva 2"/>
          <p:cNvSpPr>
            <a:spLocks noGrp="1"/>
          </p:cNvSpPr>
          <p:nvPr>
            <p:ph type="sldNum" sz="quarter" idx="12"/>
          </p:nvPr>
        </p:nvSpPr>
        <p:spPr/>
        <p:txBody>
          <a:bodyPr/>
          <a:lstStyle/>
          <a:p>
            <a:fld id="{249612B1-D23A-44E6-A8BA-F1422040AB3F}" type="slidenum">
              <a:rPr lang="it-IT" smtClean="0"/>
              <a:pPr/>
              <a:t>17</a:t>
            </a:fld>
            <a:endParaRPr lang="it-IT"/>
          </a:p>
        </p:txBody>
      </p:sp>
      <p:sp>
        <p:nvSpPr>
          <p:cNvPr id="4" name="Titolo 3"/>
          <p:cNvSpPr>
            <a:spLocks noGrp="1"/>
          </p:cNvSpPr>
          <p:nvPr>
            <p:ph type="title"/>
          </p:nvPr>
        </p:nvSpPr>
        <p:spPr/>
        <p:txBody>
          <a:bodyPr>
            <a:normAutofit/>
          </a:bodyPr>
          <a:lstStyle/>
          <a:p>
            <a:r>
              <a:rPr lang="it-IT" sz="2400" dirty="0"/>
              <a:t>Le regole per la cessione dei crediti</a:t>
            </a:r>
          </a:p>
        </p:txBody>
      </p:sp>
    </p:spTree>
    <p:extLst>
      <p:ext uri="{BB962C8B-B14F-4D97-AF65-F5344CB8AC3E}">
        <p14:creationId xmlns:p14="http://schemas.microsoft.com/office/powerpoint/2010/main" val="258259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a:bodyPr>
          <a:lstStyle/>
          <a:p>
            <a:pPr marL="109728" indent="0">
              <a:buNone/>
            </a:pPr>
            <a:r>
              <a:rPr lang="it-IT" b="1" dirty="0"/>
              <a:t>Come avviene la </a:t>
            </a:r>
            <a:r>
              <a:rPr lang="it-IT" b="1" dirty="0" smtClean="0"/>
              <a:t>cessione</a:t>
            </a:r>
          </a:p>
          <a:p>
            <a:pPr marL="109728" indent="0">
              <a:buNone/>
            </a:pPr>
            <a:endParaRPr lang="it-IT" b="1" dirty="0"/>
          </a:p>
          <a:p>
            <a:pPr marL="109728" indent="0" algn="just">
              <a:buNone/>
            </a:pPr>
            <a:r>
              <a:rPr lang="it-IT" b="1" dirty="0"/>
              <a:t>Il condomino </a:t>
            </a:r>
            <a:r>
              <a:rPr lang="it-IT" dirty="0"/>
              <a:t>che cede il credito, se i dati della cessione non sono già stati </a:t>
            </a:r>
            <a:r>
              <a:rPr lang="it-IT" dirty="0" smtClean="0"/>
              <a:t>indicati nella </a:t>
            </a:r>
            <a:r>
              <a:rPr lang="it-IT" dirty="0"/>
              <a:t>delibera condominiale che approva gli interventi, </a:t>
            </a:r>
            <a:r>
              <a:rPr lang="it-IT" b="1" dirty="0"/>
              <a:t>deve </a:t>
            </a:r>
            <a:r>
              <a:rPr lang="it-IT" b="1" dirty="0" smtClean="0"/>
              <a:t>comunicare all’amministratore </a:t>
            </a:r>
            <a:r>
              <a:rPr lang="it-IT" b="1" dirty="0"/>
              <a:t>del condominio, entro il 31 dicembre del periodo d’imposta </a:t>
            </a:r>
            <a:r>
              <a:rPr lang="it-IT" b="1" dirty="0" smtClean="0"/>
              <a:t>di riferimento</a:t>
            </a:r>
            <a:r>
              <a:rPr lang="it-IT" dirty="0"/>
              <a:t>, </a:t>
            </a:r>
            <a:r>
              <a:rPr lang="it-IT" b="1" dirty="0"/>
              <a:t>l’avvenuta cessione </a:t>
            </a:r>
            <a:r>
              <a:rPr lang="it-IT" dirty="0"/>
              <a:t>del credito e la relativa accettazione da parte </a:t>
            </a:r>
            <a:r>
              <a:rPr lang="it-IT" dirty="0" smtClean="0"/>
              <a:t>del cessionario</a:t>
            </a:r>
            <a:r>
              <a:rPr lang="it-IT" dirty="0"/>
              <a:t>, indicando la denominazione e il codice fiscale di quest’ultimo, oltre </a:t>
            </a:r>
            <a:r>
              <a:rPr lang="it-IT" dirty="0" smtClean="0"/>
              <a:t>ai propri </a:t>
            </a:r>
            <a:r>
              <a:rPr lang="it-IT" dirty="0"/>
              <a:t>dati.</a:t>
            </a:r>
          </a:p>
        </p:txBody>
      </p:sp>
      <p:sp>
        <p:nvSpPr>
          <p:cNvPr id="3" name="Segnaposto numero diapositiva 2"/>
          <p:cNvSpPr>
            <a:spLocks noGrp="1"/>
          </p:cNvSpPr>
          <p:nvPr>
            <p:ph type="sldNum" sz="quarter" idx="12"/>
          </p:nvPr>
        </p:nvSpPr>
        <p:spPr/>
        <p:txBody>
          <a:bodyPr/>
          <a:lstStyle/>
          <a:p>
            <a:fld id="{249612B1-D23A-44E6-A8BA-F1422040AB3F}" type="slidenum">
              <a:rPr lang="it-IT" smtClean="0"/>
              <a:pPr/>
              <a:t>18</a:t>
            </a:fld>
            <a:endParaRPr lang="it-IT"/>
          </a:p>
        </p:txBody>
      </p:sp>
      <p:sp>
        <p:nvSpPr>
          <p:cNvPr id="4" name="Titolo 3"/>
          <p:cNvSpPr>
            <a:spLocks noGrp="1"/>
          </p:cNvSpPr>
          <p:nvPr>
            <p:ph type="title"/>
          </p:nvPr>
        </p:nvSpPr>
        <p:spPr/>
        <p:txBody>
          <a:bodyPr>
            <a:normAutofit/>
          </a:bodyPr>
          <a:lstStyle/>
          <a:p>
            <a:r>
              <a:rPr lang="it-IT" sz="2400" dirty="0"/>
              <a:t>Le regole per la cessione dei crediti</a:t>
            </a:r>
          </a:p>
        </p:txBody>
      </p:sp>
    </p:spTree>
    <p:extLst>
      <p:ext uri="{BB962C8B-B14F-4D97-AF65-F5344CB8AC3E}">
        <p14:creationId xmlns:p14="http://schemas.microsoft.com/office/powerpoint/2010/main" val="13582464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70000" lnSpcReduction="20000"/>
          </a:bodyPr>
          <a:lstStyle/>
          <a:p>
            <a:pPr marL="109728" indent="0" algn="just">
              <a:buNone/>
            </a:pPr>
            <a:r>
              <a:rPr lang="it-IT" b="1" dirty="0"/>
              <a:t>L’amministratore del condominio </a:t>
            </a:r>
            <a:r>
              <a:rPr lang="it-IT" dirty="0"/>
              <a:t>effettua le seguenti operazioni</a:t>
            </a:r>
            <a:r>
              <a:rPr lang="it-IT" dirty="0" smtClean="0"/>
              <a:t>:</a:t>
            </a:r>
          </a:p>
          <a:p>
            <a:pPr marL="109728" indent="0" algn="just">
              <a:buNone/>
            </a:pPr>
            <a:endParaRPr lang="it-IT" dirty="0"/>
          </a:p>
          <a:p>
            <a:pPr algn="just"/>
            <a:r>
              <a:rPr lang="it-IT" b="1" dirty="0" smtClean="0"/>
              <a:t>comunica </a:t>
            </a:r>
            <a:r>
              <a:rPr lang="it-IT" b="1" dirty="0"/>
              <a:t>annualmente all’Agenzia delle Entrate i dati</a:t>
            </a:r>
            <a:r>
              <a:rPr lang="it-IT" dirty="0"/>
              <a:t> del </a:t>
            </a:r>
            <a:r>
              <a:rPr lang="it-IT" dirty="0" smtClean="0"/>
              <a:t>cessionario, l’accettazione </a:t>
            </a:r>
            <a:r>
              <a:rPr lang="it-IT" dirty="0"/>
              <a:t>da parte di quest’ultimo del credito ceduto e l’importo dello </a:t>
            </a:r>
            <a:r>
              <a:rPr lang="it-IT" dirty="0" smtClean="0"/>
              <a:t>stesso, spettante </a:t>
            </a:r>
            <a:r>
              <a:rPr lang="it-IT" dirty="0"/>
              <a:t>sulla base delle spese sostenute dal condominio entro il 31 </a:t>
            </a:r>
            <a:r>
              <a:rPr lang="it-IT" dirty="0" smtClean="0"/>
              <a:t>dicembre dell’anno precedente. In </a:t>
            </a:r>
            <a:r>
              <a:rPr lang="it-IT" dirty="0"/>
              <a:t>mancanza di questa comunicazione la cessione del credito è inefficace</a:t>
            </a:r>
          </a:p>
          <a:p>
            <a:pPr algn="just"/>
            <a:r>
              <a:rPr lang="it-IT" b="1" dirty="0" smtClean="0"/>
              <a:t>consegna </a:t>
            </a:r>
            <a:r>
              <a:rPr lang="it-IT" b="1" dirty="0"/>
              <a:t>al condomino la certificazione delle spese a lui imputabili, indicando </a:t>
            </a:r>
            <a:r>
              <a:rPr lang="it-IT" b="1" dirty="0" smtClean="0"/>
              <a:t>il protocollo </a:t>
            </a:r>
            <a:r>
              <a:rPr lang="it-IT" b="1" dirty="0"/>
              <a:t>telematico </a:t>
            </a:r>
            <a:r>
              <a:rPr lang="it-IT" dirty="0"/>
              <a:t>con il quale ha effettuato la comunicazione all’Agenzia</a:t>
            </a:r>
            <a:r>
              <a:rPr lang="it-IT" dirty="0" smtClean="0"/>
              <a:t>.</a:t>
            </a:r>
          </a:p>
          <a:p>
            <a:pPr marL="109728" indent="0" algn="just">
              <a:buNone/>
            </a:pPr>
            <a:endParaRPr lang="it-IT" dirty="0"/>
          </a:p>
          <a:p>
            <a:pPr marL="109728" indent="0" algn="just">
              <a:buNone/>
            </a:pPr>
            <a:r>
              <a:rPr lang="it-IT" dirty="0"/>
              <a:t>I condòmini appartenenti ai cosiddetti </a:t>
            </a:r>
            <a:r>
              <a:rPr lang="it-IT" b="1" dirty="0"/>
              <a:t>“condomini minimi” </a:t>
            </a:r>
            <a:r>
              <a:rPr lang="it-IT" dirty="0"/>
              <a:t>che, non avendo l’obbligo </a:t>
            </a:r>
            <a:r>
              <a:rPr lang="it-IT" dirty="0" smtClean="0"/>
              <a:t>di nominare </a:t>
            </a:r>
            <a:r>
              <a:rPr lang="it-IT" dirty="0"/>
              <a:t>l’amministratore, non vi abbiano provveduto, possono cedere il </a:t>
            </a:r>
            <a:r>
              <a:rPr lang="it-IT" dirty="0" smtClean="0"/>
              <a:t>credito incaricando </a:t>
            </a:r>
            <a:r>
              <a:rPr lang="it-IT" dirty="0"/>
              <a:t>un condomino di effettuare gli adempimenti con le stesse </a:t>
            </a:r>
            <a:r>
              <a:rPr lang="it-IT" dirty="0" smtClean="0"/>
              <a:t>modalità previste </a:t>
            </a:r>
            <a:r>
              <a:rPr lang="it-IT" dirty="0"/>
              <a:t>per gli amministratori di condominio.</a:t>
            </a:r>
          </a:p>
        </p:txBody>
      </p:sp>
      <p:sp>
        <p:nvSpPr>
          <p:cNvPr id="3" name="Segnaposto numero diapositiva 2"/>
          <p:cNvSpPr>
            <a:spLocks noGrp="1"/>
          </p:cNvSpPr>
          <p:nvPr>
            <p:ph type="sldNum" sz="quarter" idx="12"/>
          </p:nvPr>
        </p:nvSpPr>
        <p:spPr/>
        <p:txBody>
          <a:bodyPr/>
          <a:lstStyle/>
          <a:p>
            <a:fld id="{249612B1-D23A-44E6-A8BA-F1422040AB3F}" type="slidenum">
              <a:rPr lang="it-IT" smtClean="0"/>
              <a:pPr/>
              <a:t>19</a:t>
            </a:fld>
            <a:endParaRPr lang="it-IT"/>
          </a:p>
        </p:txBody>
      </p:sp>
      <p:sp>
        <p:nvSpPr>
          <p:cNvPr id="4" name="Titolo 3"/>
          <p:cNvSpPr>
            <a:spLocks noGrp="1"/>
          </p:cNvSpPr>
          <p:nvPr>
            <p:ph type="title"/>
          </p:nvPr>
        </p:nvSpPr>
        <p:spPr/>
        <p:txBody>
          <a:bodyPr>
            <a:normAutofit/>
          </a:bodyPr>
          <a:lstStyle/>
          <a:p>
            <a:r>
              <a:rPr lang="it-IT" sz="2400" dirty="0"/>
              <a:t>Le regole per la cessione dei crediti</a:t>
            </a:r>
          </a:p>
        </p:txBody>
      </p:sp>
    </p:spTree>
    <p:extLst>
      <p:ext uri="{BB962C8B-B14F-4D97-AF65-F5344CB8AC3E}">
        <p14:creationId xmlns:p14="http://schemas.microsoft.com/office/powerpoint/2010/main" val="21596465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109728" indent="0" algn="ctr">
              <a:buNone/>
            </a:pPr>
            <a:endParaRPr lang="it-IT" sz="4100" dirty="0" smtClean="0"/>
          </a:p>
          <a:p>
            <a:pPr marL="109728" indent="0" algn="ctr">
              <a:buNone/>
            </a:pPr>
            <a:endParaRPr lang="it-IT" sz="4100" dirty="0"/>
          </a:p>
          <a:p>
            <a:pPr marL="109728" indent="0" algn="ctr">
              <a:buNone/>
            </a:pPr>
            <a:r>
              <a:rPr lang="it-IT" sz="4100" dirty="0" smtClean="0"/>
              <a:t>ECO – BONUS</a:t>
            </a:r>
          </a:p>
          <a:p>
            <a:pPr marL="109728" indent="0" algn="ctr">
              <a:buNone/>
            </a:pPr>
            <a:r>
              <a:rPr lang="it-IT" sz="4100" dirty="0" smtClean="0"/>
              <a:t> E </a:t>
            </a:r>
          </a:p>
          <a:p>
            <a:pPr marL="109728" indent="0" algn="ctr">
              <a:buNone/>
            </a:pPr>
            <a:r>
              <a:rPr lang="it-IT" sz="4100" dirty="0" smtClean="0"/>
              <a:t>CESSIONE DEL CREDITO</a:t>
            </a:r>
            <a:endParaRPr lang="it-IT" sz="4100" dirty="0"/>
          </a:p>
        </p:txBody>
      </p:sp>
      <p:sp>
        <p:nvSpPr>
          <p:cNvPr id="3" name="Segnaposto numero diapositiva 2"/>
          <p:cNvSpPr>
            <a:spLocks noGrp="1"/>
          </p:cNvSpPr>
          <p:nvPr>
            <p:ph type="sldNum" sz="quarter" idx="12"/>
          </p:nvPr>
        </p:nvSpPr>
        <p:spPr/>
        <p:txBody>
          <a:bodyPr/>
          <a:lstStyle/>
          <a:p>
            <a:fld id="{249612B1-D23A-44E6-A8BA-F1422040AB3F}" type="slidenum">
              <a:rPr lang="it-IT" smtClean="0"/>
              <a:pPr/>
              <a:t>2</a:t>
            </a:fld>
            <a:endParaRPr lang="it-IT"/>
          </a:p>
        </p:txBody>
      </p:sp>
      <p:sp>
        <p:nvSpPr>
          <p:cNvPr id="4" name="Titolo 3"/>
          <p:cNvSpPr>
            <a:spLocks noGrp="1"/>
          </p:cNvSpPr>
          <p:nvPr>
            <p:ph type="title"/>
          </p:nvPr>
        </p:nvSpPr>
        <p:spPr/>
        <p:txBody>
          <a:bodyPr/>
          <a:lstStyle/>
          <a:p>
            <a:endParaRPr lang="it-IT" dirty="0"/>
          </a:p>
        </p:txBody>
      </p:sp>
    </p:spTree>
    <p:extLst>
      <p:ext uri="{BB962C8B-B14F-4D97-AF65-F5344CB8AC3E}">
        <p14:creationId xmlns:p14="http://schemas.microsoft.com/office/powerpoint/2010/main" val="1689942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77500" lnSpcReduction="20000"/>
          </a:bodyPr>
          <a:lstStyle/>
          <a:p>
            <a:pPr marL="109728" indent="0" algn="just">
              <a:buNone/>
            </a:pPr>
            <a:r>
              <a:rPr lang="it-IT" dirty="0"/>
              <a:t>L’Agenzia delle Entrate rende visibile nel </a:t>
            </a:r>
            <a:r>
              <a:rPr lang="it-IT" b="1" dirty="0"/>
              <a:t>“Cassetto fiscale” </a:t>
            </a:r>
            <a:r>
              <a:rPr lang="it-IT" dirty="0"/>
              <a:t>del cessionario il </a:t>
            </a:r>
            <a:r>
              <a:rPr lang="it-IT" dirty="0" smtClean="0"/>
              <a:t>credito che </a:t>
            </a:r>
            <a:r>
              <a:rPr lang="it-IT" dirty="0"/>
              <a:t>gli è stato attribuito</a:t>
            </a:r>
            <a:r>
              <a:rPr lang="it-IT" dirty="0" smtClean="0"/>
              <a:t>.</a:t>
            </a:r>
          </a:p>
          <a:p>
            <a:pPr marL="109728" indent="0" algn="just">
              <a:buNone/>
            </a:pPr>
            <a:endParaRPr lang="it-IT" dirty="0" smtClean="0"/>
          </a:p>
          <a:p>
            <a:pPr marL="109728" indent="0" algn="just">
              <a:buNone/>
            </a:pPr>
            <a:r>
              <a:rPr lang="it-IT" dirty="0" smtClean="0"/>
              <a:t>Tale </a:t>
            </a:r>
            <a:r>
              <a:rPr lang="it-IT" dirty="0"/>
              <a:t>credito potrà essere utilizzato solo dopo la </a:t>
            </a:r>
            <a:r>
              <a:rPr lang="it-IT" dirty="0" smtClean="0"/>
              <a:t>relativa </a:t>
            </a:r>
            <a:r>
              <a:rPr lang="it-IT" b="1" dirty="0" smtClean="0"/>
              <a:t>accettazione</a:t>
            </a:r>
            <a:r>
              <a:rPr lang="it-IT" dirty="0"/>
              <a:t>, che deve avvenire attraverso le funzionalità rese disponibili nello </a:t>
            </a:r>
            <a:r>
              <a:rPr lang="it-IT" dirty="0" smtClean="0"/>
              <a:t>stesso “Cassetto </a:t>
            </a:r>
            <a:r>
              <a:rPr lang="it-IT" dirty="0"/>
              <a:t>fiscale</a:t>
            </a:r>
            <a:r>
              <a:rPr lang="it-IT" dirty="0" smtClean="0"/>
              <a:t>”.</a:t>
            </a:r>
          </a:p>
          <a:p>
            <a:pPr marL="109728" indent="0" algn="just">
              <a:buNone/>
            </a:pPr>
            <a:endParaRPr lang="it-IT" dirty="0"/>
          </a:p>
          <a:p>
            <a:pPr marL="109728" indent="0" algn="just">
              <a:buNone/>
            </a:pPr>
            <a:r>
              <a:rPr lang="it-IT" dirty="0"/>
              <a:t>Le informazioni sull’accettazione del credito da parte del cessionario saranno </a:t>
            </a:r>
            <a:r>
              <a:rPr lang="it-IT" dirty="0" smtClean="0"/>
              <a:t>rese visibili </a:t>
            </a:r>
            <a:r>
              <a:rPr lang="it-IT" dirty="0"/>
              <a:t>anche nel “Cassetto fiscale” del cedente</a:t>
            </a:r>
            <a:r>
              <a:rPr lang="it-IT" dirty="0" smtClean="0"/>
              <a:t>.</a:t>
            </a:r>
          </a:p>
          <a:p>
            <a:pPr marL="109728" indent="0" algn="just">
              <a:buNone/>
            </a:pPr>
            <a:endParaRPr lang="it-IT" dirty="0"/>
          </a:p>
          <a:p>
            <a:pPr marL="109728" indent="0" algn="just">
              <a:buNone/>
            </a:pPr>
            <a:r>
              <a:rPr lang="it-IT" b="1" dirty="0"/>
              <a:t>Se il cessionario cede, a sua volta</a:t>
            </a:r>
            <a:r>
              <a:rPr lang="it-IT" dirty="0"/>
              <a:t>, il credito ricevuto, </a:t>
            </a:r>
            <a:r>
              <a:rPr lang="it-IT" b="1" dirty="0"/>
              <a:t>deve darne </a:t>
            </a:r>
            <a:r>
              <a:rPr lang="it-IT" b="1" dirty="0" smtClean="0"/>
              <a:t>comunicazione all’Agenzia </a:t>
            </a:r>
            <a:r>
              <a:rPr lang="it-IT" b="1" dirty="0"/>
              <a:t>delle Entrate</a:t>
            </a:r>
            <a:r>
              <a:rPr lang="it-IT" dirty="0"/>
              <a:t> utilizzando le funzionalità telematiche rese disponibili </a:t>
            </a:r>
            <a:r>
              <a:rPr lang="it-IT" dirty="0" smtClean="0"/>
              <a:t>dalla stessa </a:t>
            </a:r>
            <a:r>
              <a:rPr lang="it-IT" dirty="0"/>
              <a:t>Agenzia, che attribuirà il credito al nuovo cessionario con la procedura </a:t>
            </a:r>
            <a:r>
              <a:rPr lang="it-IT" dirty="0" smtClean="0"/>
              <a:t>prima descritta</a:t>
            </a:r>
            <a:r>
              <a:rPr lang="it-IT" dirty="0"/>
              <a:t>.</a:t>
            </a:r>
          </a:p>
        </p:txBody>
      </p:sp>
      <p:sp>
        <p:nvSpPr>
          <p:cNvPr id="3" name="Segnaposto numero diapositiva 2"/>
          <p:cNvSpPr>
            <a:spLocks noGrp="1"/>
          </p:cNvSpPr>
          <p:nvPr>
            <p:ph type="sldNum" sz="quarter" idx="12"/>
          </p:nvPr>
        </p:nvSpPr>
        <p:spPr/>
        <p:txBody>
          <a:bodyPr/>
          <a:lstStyle/>
          <a:p>
            <a:fld id="{249612B1-D23A-44E6-A8BA-F1422040AB3F}" type="slidenum">
              <a:rPr lang="it-IT" smtClean="0"/>
              <a:pPr/>
              <a:t>20</a:t>
            </a:fld>
            <a:endParaRPr lang="it-IT"/>
          </a:p>
        </p:txBody>
      </p:sp>
      <p:sp>
        <p:nvSpPr>
          <p:cNvPr id="4" name="Titolo 3"/>
          <p:cNvSpPr>
            <a:spLocks noGrp="1"/>
          </p:cNvSpPr>
          <p:nvPr>
            <p:ph type="title"/>
          </p:nvPr>
        </p:nvSpPr>
        <p:spPr/>
        <p:txBody>
          <a:bodyPr>
            <a:normAutofit/>
          </a:bodyPr>
          <a:lstStyle/>
          <a:p>
            <a:r>
              <a:rPr lang="it-IT" sz="2400" dirty="0"/>
              <a:t>Le regole per la cessione dei crediti</a:t>
            </a:r>
          </a:p>
        </p:txBody>
      </p:sp>
    </p:spTree>
    <p:extLst>
      <p:ext uri="{BB962C8B-B14F-4D97-AF65-F5344CB8AC3E}">
        <p14:creationId xmlns:p14="http://schemas.microsoft.com/office/powerpoint/2010/main" val="36874788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55000" lnSpcReduction="20000"/>
          </a:bodyPr>
          <a:lstStyle/>
          <a:p>
            <a:pPr marL="109728" indent="0">
              <a:buNone/>
            </a:pPr>
            <a:r>
              <a:rPr lang="it-IT" b="1" dirty="0"/>
              <a:t>Come si utilizza il credito </a:t>
            </a:r>
            <a:r>
              <a:rPr lang="it-IT" b="1" dirty="0" smtClean="0"/>
              <a:t>ricevuto</a:t>
            </a:r>
          </a:p>
          <a:p>
            <a:pPr marL="109728" indent="0">
              <a:buNone/>
            </a:pPr>
            <a:endParaRPr lang="it-IT" b="1" dirty="0"/>
          </a:p>
          <a:p>
            <a:pPr marL="109728" indent="0" algn="just">
              <a:buNone/>
            </a:pPr>
            <a:r>
              <a:rPr lang="it-IT" b="1" dirty="0"/>
              <a:t>Il credito </a:t>
            </a:r>
            <a:r>
              <a:rPr lang="it-IT" dirty="0"/>
              <a:t>d’imposta attribuito al cessionario, che non sia oggetto di </a:t>
            </a:r>
            <a:r>
              <a:rPr lang="it-IT" dirty="0" smtClean="0"/>
              <a:t>successiva cessione</a:t>
            </a:r>
            <a:r>
              <a:rPr lang="it-IT" dirty="0"/>
              <a:t>, </a:t>
            </a:r>
            <a:r>
              <a:rPr lang="it-IT" b="1" dirty="0"/>
              <a:t>va ripartito in 10 quote annuali di pari importo</a:t>
            </a:r>
            <a:r>
              <a:rPr lang="it-IT" dirty="0"/>
              <a:t>. Tali quote sono </a:t>
            </a:r>
            <a:r>
              <a:rPr lang="it-IT" b="1" dirty="0"/>
              <a:t>utilizzabili </a:t>
            </a:r>
            <a:r>
              <a:rPr lang="it-IT" b="1" dirty="0" smtClean="0"/>
              <a:t>in compensazione</a:t>
            </a:r>
            <a:r>
              <a:rPr lang="it-IT" dirty="0"/>
              <a:t>, presentando il modello </a:t>
            </a:r>
            <a:r>
              <a:rPr lang="it-IT" b="1" dirty="0"/>
              <a:t>F24</a:t>
            </a:r>
            <a:r>
              <a:rPr lang="it-IT" dirty="0"/>
              <a:t> esclusivamente tramite i servizi </a:t>
            </a:r>
            <a:r>
              <a:rPr lang="it-IT" dirty="0" smtClean="0"/>
              <a:t>telematici dell’Agenzia </a:t>
            </a:r>
            <a:r>
              <a:rPr lang="it-IT" dirty="0"/>
              <a:t>delle Entrate</a:t>
            </a:r>
            <a:r>
              <a:rPr lang="it-IT" dirty="0" smtClean="0"/>
              <a:t>.</a:t>
            </a:r>
          </a:p>
          <a:p>
            <a:pPr marL="109728" indent="0" algn="just">
              <a:buNone/>
            </a:pPr>
            <a:endParaRPr lang="it-IT" dirty="0"/>
          </a:p>
          <a:p>
            <a:pPr marL="109728" indent="0" algn="just">
              <a:buNone/>
            </a:pPr>
            <a:r>
              <a:rPr lang="it-IT" dirty="0"/>
              <a:t>Il successivo cessionario, che non cede ulteriormente il credito, lo utilizza </a:t>
            </a:r>
            <a:r>
              <a:rPr lang="it-IT" dirty="0" smtClean="0"/>
              <a:t>in compensazione </a:t>
            </a:r>
            <a:r>
              <a:rPr lang="it-IT" dirty="0"/>
              <a:t>sulla base delle rate residue</a:t>
            </a:r>
            <a:r>
              <a:rPr lang="it-IT" dirty="0" smtClean="0"/>
              <a:t>.</a:t>
            </a:r>
          </a:p>
          <a:p>
            <a:pPr marL="109728" indent="0" algn="just">
              <a:buNone/>
            </a:pPr>
            <a:endParaRPr lang="it-IT" dirty="0"/>
          </a:p>
          <a:p>
            <a:pPr marL="109728" indent="0" algn="just">
              <a:buNone/>
            </a:pPr>
            <a:r>
              <a:rPr lang="it-IT" dirty="0"/>
              <a:t>Se l’importo del credito d’imposta utilizzato risulta superiore all’ammontare </a:t>
            </a:r>
            <a:r>
              <a:rPr lang="it-IT" dirty="0" smtClean="0"/>
              <a:t>disponibile, anche </a:t>
            </a:r>
            <a:r>
              <a:rPr lang="it-IT" dirty="0"/>
              <a:t>tenendo conto di precedenti fruizioni, il relativo modello F24 è scartato. </a:t>
            </a:r>
            <a:r>
              <a:rPr lang="it-IT" dirty="0" smtClean="0"/>
              <a:t>Lo </a:t>
            </a:r>
            <a:r>
              <a:rPr lang="it-IT" b="1" dirty="0" smtClean="0"/>
              <a:t>scarto</a:t>
            </a:r>
            <a:r>
              <a:rPr lang="it-IT" dirty="0" smtClean="0"/>
              <a:t> </a:t>
            </a:r>
            <a:r>
              <a:rPr lang="it-IT" dirty="0"/>
              <a:t>è comunicato a chi ha trasmesso il modello F24 tramite apposita </a:t>
            </a:r>
            <a:r>
              <a:rPr lang="it-IT" dirty="0" smtClean="0"/>
              <a:t>ricevuta, consultabile </a:t>
            </a:r>
            <a:r>
              <a:rPr lang="it-IT" dirty="0"/>
              <a:t>mediante i servizi telematici dell’Agenzia delle Entrate</a:t>
            </a:r>
            <a:r>
              <a:rPr lang="it-IT" dirty="0" smtClean="0"/>
              <a:t>.</a:t>
            </a:r>
          </a:p>
          <a:p>
            <a:pPr marL="109728" indent="0" algn="just">
              <a:buNone/>
            </a:pPr>
            <a:endParaRPr lang="it-IT" dirty="0"/>
          </a:p>
          <a:p>
            <a:pPr marL="109728" indent="0" algn="just">
              <a:buNone/>
            </a:pPr>
            <a:r>
              <a:rPr lang="it-IT" b="1" dirty="0"/>
              <a:t>La quota</a:t>
            </a:r>
            <a:r>
              <a:rPr lang="it-IT" dirty="0"/>
              <a:t> di credito che </a:t>
            </a:r>
            <a:r>
              <a:rPr lang="it-IT" b="1" dirty="0"/>
              <a:t>non</a:t>
            </a:r>
            <a:r>
              <a:rPr lang="it-IT" dirty="0"/>
              <a:t> è </a:t>
            </a:r>
            <a:r>
              <a:rPr lang="it-IT" b="1" dirty="0"/>
              <a:t>utilizzata nell’anno </a:t>
            </a:r>
            <a:r>
              <a:rPr lang="it-IT" dirty="0"/>
              <a:t>può essere utilizzata </a:t>
            </a:r>
            <a:r>
              <a:rPr lang="it-IT" b="1" dirty="0"/>
              <a:t>negli </a:t>
            </a:r>
            <a:r>
              <a:rPr lang="it-IT" b="1" dirty="0" smtClean="0"/>
              <a:t>anni successivi</a:t>
            </a:r>
            <a:r>
              <a:rPr lang="it-IT" dirty="0"/>
              <a:t>, ma </a:t>
            </a:r>
            <a:r>
              <a:rPr lang="it-IT" b="1" dirty="0"/>
              <a:t>non</a:t>
            </a:r>
            <a:r>
              <a:rPr lang="it-IT" dirty="0"/>
              <a:t> può essere richiesta </a:t>
            </a:r>
            <a:r>
              <a:rPr lang="it-IT" b="1" dirty="0"/>
              <a:t>a rimborso</a:t>
            </a:r>
            <a:r>
              <a:rPr lang="it-IT" dirty="0" smtClean="0"/>
              <a:t>.</a:t>
            </a:r>
          </a:p>
          <a:p>
            <a:pPr marL="109728" indent="0" algn="just">
              <a:buNone/>
            </a:pPr>
            <a:endParaRPr lang="it-IT" dirty="0"/>
          </a:p>
          <a:p>
            <a:pPr marL="109728" indent="0" algn="just">
              <a:buNone/>
            </a:pPr>
            <a:r>
              <a:rPr lang="it-IT" dirty="0"/>
              <a:t>Con la </a:t>
            </a:r>
            <a:r>
              <a:rPr lang="it-IT" b="1" dirty="0"/>
              <a:t>risoluzione n. 58/2018</a:t>
            </a:r>
            <a:r>
              <a:rPr lang="it-IT" dirty="0"/>
              <a:t> l’Agenzia delle Entrate ha istituito il </a:t>
            </a:r>
            <a:r>
              <a:rPr lang="it-IT" b="1" dirty="0"/>
              <a:t>codice </a:t>
            </a:r>
            <a:r>
              <a:rPr lang="it-IT" b="1" dirty="0" smtClean="0"/>
              <a:t>tributo “6890</a:t>
            </a:r>
            <a:r>
              <a:rPr lang="it-IT" b="1" dirty="0"/>
              <a:t>”</a:t>
            </a:r>
            <a:r>
              <a:rPr lang="it-IT" dirty="0"/>
              <a:t> da indicare nel modello F24 per usufruire del credito e ha fornito le </a:t>
            </a:r>
            <a:r>
              <a:rPr lang="it-IT" dirty="0" smtClean="0"/>
              <a:t>istruzioni per </a:t>
            </a:r>
            <a:r>
              <a:rPr lang="it-IT" dirty="0"/>
              <a:t>la compilazione del modello stesso.</a:t>
            </a:r>
          </a:p>
        </p:txBody>
      </p:sp>
      <p:sp>
        <p:nvSpPr>
          <p:cNvPr id="3" name="Segnaposto numero diapositiva 2"/>
          <p:cNvSpPr>
            <a:spLocks noGrp="1"/>
          </p:cNvSpPr>
          <p:nvPr>
            <p:ph type="sldNum" sz="quarter" idx="12"/>
          </p:nvPr>
        </p:nvSpPr>
        <p:spPr/>
        <p:txBody>
          <a:bodyPr/>
          <a:lstStyle/>
          <a:p>
            <a:fld id="{249612B1-D23A-44E6-A8BA-F1422040AB3F}" type="slidenum">
              <a:rPr lang="it-IT" smtClean="0"/>
              <a:pPr/>
              <a:t>21</a:t>
            </a:fld>
            <a:endParaRPr lang="it-IT"/>
          </a:p>
        </p:txBody>
      </p:sp>
      <p:sp>
        <p:nvSpPr>
          <p:cNvPr id="4" name="Titolo 3"/>
          <p:cNvSpPr>
            <a:spLocks noGrp="1"/>
          </p:cNvSpPr>
          <p:nvPr>
            <p:ph type="title"/>
          </p:nvPr>
        </p:nvSpPr>
        <p:spPr/>
        <p:txBody>
          <a:bodyPr>
            <a:normAutofit/>
          </a:bodyPr>
          <a:lstStyle/>
          <a:p>
            <a:r>
              <a:rPr lang="it-IT" sz="2400" dirty="0"/>
              <a:t>Le regole per la cessione dei crediti</a:t>
            </a:r>
          </a:p>
        </p:txBody>
      </p:sp>
    </p:spTree>
    <p:extLst>
      <p:ext uri="{BB962C8B-B14F-4D97-AF65-F5344CB8AC3E}">
        <p14:creationId xmlns:p14="http://schemas.microsoft.com/office/powerpoint/2010/main" val="29430777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10000"/>
          </a:bodyPr>
          <a:lstStyle/>
          <a:p>
            <a:pPr marL="109728" indent="0">
              <a:buNone/>
            </a:pPr>
            <a:r>
              <a:rPr lang="it-IT" b="1" dirty="0"/>
              <a:t>I CONTROLLI </a:t>
            </a:r>
            <a:r>
              <a:rPr lang="it-IT" b="1" dirty="0" smtClean="0"/>
              <a:t>DELL’AGENZIA</a:t>
            </a:r>
          </a:p>
          <a:p>
            <a:pPr marL="109728" indent="0">
              <a:buNone/>
            </a:pPr>
            <a:endParaRPr lang="it-IT" dirty="0"/>
          </a:p>
          <a:p>
            <a:pPr marL="109728" indent="0" algn="just">
              <a:buNone/>
            </a:pPr>
            <a:r>
              <a:rPr lang="it-IT" dirty="0"/>
              <a:t>Se viene accertata la mancanza, anche parziale, dei requisiti oggettivi che </a:t>
            </a:r>
            <a:r>
              <a:rPr lang="it-IT" dirty="0" smtClean="0"/>
              <a:t>danno diritto </a:t>
            </a:r>
            <a:r>
              <a:rPr lang="it-IT" dirty="0"/>
              <a:t>alla detrazione in capo al condomino, l’Amministrazione recupera il </a:t>
            </a:r>
            <a:r>
              <a:rPr lang="it-IT" dirty="0" smtClean="0"/>
              <a:t>credito corrispondente </a:t>
            </a:r>
            <a:r>
              <a:rPr lang="it-IT" dirty="0"/>
              <a:t>nei suoi confronti, maggiorato di interessi e sanzioni</a:t>
            </a:r>
            <a:r>
              <a:rPr lang="it-IT" dirty="0" smtClean="0"/>
              <a:t>.</a:t>
            </a:r>
          </a:p>
          <a:p>
            <a:pPr marL="109728" indent="0" algn="just">
              <a:buNone/>
            </a:pPr>
            <a:endParaRPr lang="it-IT" dirty="0"/>
          </a:p>
          <a:p>
            <a:pPr marL="109728" indent="0" algn="just">
              <a:buNone/>
            </a:pPr>
            <a:r>
              <a:rPr lang="it-IT" dirty="0"/>
              <a:t>Se, invece, viene accertata l’indebita fruizione del credito, anche parziale, da parte </a:t>
            </a:r>
            <a:r>
              <a:rPr lang="it-IT" dirty="0" smtClean="0"/>
              <a:t>del cessionario</a:t>
            </a:r>
            <a:r>
              <a:rPr lang="it-IT" dirty="0"/>
              <a:t>, il relativo importo, maggiorato di interessi e sanzioni, è recuperato </a:t>
            </a:r>
            <a:r>
              <a:rPr lang="it-IT" dirty="0" smtClean="0"/>
              <a:t>nei suoi </a:t>
            </a:r>
            <a:r>
              <a:rPr lang="it-IT" dirty="0"/>
              <a:t>confronti.</a:t>
            </a:r>
          </a:p>
        </p:txBody>
      </p:sp>
      <p:sp>
        <p:nvSpPr>
          <p:cNvPr id="3" name="Segnaposto numero diapositiva 2"/>
          <p:cNvSpPr>
            <a:spLocks noGrp="1"/>
          </p:cNvSpPr>
          <p:nvPr>
            <p:ph type="sldNum" sz="quarter" idx="12"/>
          </p:nvPr>
        </p:nvSpPr>
        <p:spPr/>
        <p:txBody>
          <a:bodyPr/>
          <a:lstStyle/>
          <a:p>
            <a:fld id="{249612B1-D23A-44E6-A8BA-F1422040AB3F}" type="slidenum">
              <a:rPr lang="it-IT" smtClean="0"/>
              <a:pPr/>
              <a:t>22</a:t>
            </a:fld>
            <a:endParaRPr lang="it-IT"/>
          </a:p>
        </p:txBody>
      </p:sp>
      <p:sp>
        <p:nvSpPr>
          <p:cNvPr id="4" name="Titolo 3"/>
          <p:cNvSpPr>
            <a:spLocks noGrp="1"/>
          </p:cNvSpPr>
          <p:nvPr>
            <p:ph type="title"/>
          </p:nvPr>
        </p:nvSpPr>
        <p:spPr/>
        <p:txBody>
          <a:bodyPr>
            <a:normAutofit/>
          </a:bodyPr>
          <a:lstStyle/>
          <a:p>
            <a:r>
              <a:rPr lang="it-IT" sz="2400" dirty="0"/>
              <a:t>Le regole per la cessione dei crediti</a:t>
            </a:r>
          </a:p>
        </p:txBody>
      </p:sp>
    </p:spTree>
    <p:extLst>
      <p:ext uri="{BB962C8B-B14F-4D97-AF65-F5344CB8AC3E}">
        <p14:creationId xmlns:p14="http://schemas.microsoft.com/office/powerpoint/2010/main" val="5506161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70000" lnSpcReduction="20000"/>
          </a:bodyPr>
          <a:lstStyle/>
          <a:p>
            <a:pPr marL="109728" indent="0" algn="just">
              <a:buNone/>
            </a:pPr>
            <a:r>
              <a:rPr lang="it-IT" b="1" dirty="0" smtClean="0"/>
              <a:t>Le nuove regole in vigore dal 2018</a:t>
            </a:r>
          </a:p>
          <a:p>
            <a:pPr marL="109728" indent="0" algn="just">
              <a:buNone/>
            </a:pPr>
            <a:endParaRPr lang="it-IT" b="1" dirty="0" smtClean="0"/>
          </a:p>
          <a:p>
            <a:pPr marL="109728" indent="0" algn="just">
              <a:buNone/>
            </a:pPr>
            <a:r>
              <a:rPr lang="it-IT" dirty="0" smtClean="0"/>
              <a:t>Come anticipato nelle precedenti slide </a:t>
            </a:r>
            <a:r>
              <a:rPr lang="it-IT" b="1" dirty="0" smtClean="0"/>
              <a:t>dal </a:t>
            </a:r>
            <a:r>
              <a:rPr lang="it-IT" b="1" dirty="0"/>
              <a:t>1° gennaio 2018 è possibile cedere il credito</a:t>
            </a:r>
            <a:r>
              <a:rPr lang="it-IT" dirty="0"/>
              <a:t> corrispondente alla </a:t>
            </a:r>
            <a:r>
              <a:rPr lang="it-IT" dirty="0" smtClean="0"/>
              <a:t>detrazione spettante </a:t>
            </a:r>
            <a:r>
              <a:rPr lang="it-IT" dirty="0"/>
              <a:t>(Irpef o </a:t>
            </a:r>
            <a:r>
              <a:rPr lang="it-IT" dirty="0" err="1"/>
              <a:t>Ires</a:t>
            </a:r>
            <a:r>
              <a:rPr lang="it-IT" dirty="0"/>
              <a:t>) </a:t>
            </a:r>
            <a:r>
              <a:rPr lang="it-IT" b="1" dirty="0"/>
              <a:t>anche nel caso di interventi di riqualificazione </a:t>
            </a:r>
            <a:r>
              <a:rPr lang="it-IT" b="1" dirty="0" smtClean="0"/>
              <a:t>energetica effettuati </a:t>
            </a:r>
            <a:r>
              <a:rPr lang="it-IT" b="1" dirty="0"/>
              <a:t>sulla singola unità immobiliare </a:t>
            </a:r>
            <a:r>
              <a:rPr lang="it-IT" dirty="0"/>
              <a:t>e non solo per quelli relativi alle parti </a:t>
            </a:r>
            <a:r>
              <a:rPr lang="it-IT" dirty="0" smtClean="0"/>
              <a:t>comuni di </a:t>
            </a:r>
            <a:r>
              <a:rPr lang="it-IT" dirty="0"/>
              <a:t>edifici condominiali</a:t>
            </a:r>
            <a:r>
              <a:rPr lang="it-IT" dirty="0" smtClean="0"/>
              <a:t>.</a:t>
            </a:r>
          </a:p>
          <a:p>
            <a:pPr marL="109728" indent="0" algn="just">
              <a:buNone/>
            </a:pPr>
            <a:endParaRPr lang="it-IT" dirty="0"/>
          </a:p>
          <a:p>
            <a:pPr marL="109728" indent="0" algn="just">
              <a:buNone/>
            </a:pPr>
            <a:r>
              <a:rPr lang="it-IT" dirty="0"/>
              <a:t>Il credito può essere ceduto </a:t>
            </a:r>
            <a:r>
              <a:rPr lang="it-IT" b="1" dirty="0"/>
              <a:t>ai fornitori </a:t>
            </a:r>
            <a:r>
              <a:rPr lang="it-IT" dirty="0"/>
              <a:t>che hanno effettuato gli interventi </a:t>
            </a:r>
            <a:r>
              <a:rPr lang="it-IT" b="1" dirty="0"/>
              <a:t>o ad </a:t>
            </a:r>
            <a:r>
              <a:rPr lang="it-IT" b="1" dirty="0" smtClean="0"/>
              <a:t>altri soggetti </a:t>
            </a:r>
            <a:r>
              <a:rPr lang="it-IT" b="1" dirty="0"/>
              <a:t>privati</a:t>
            </a:r>
            <a:r>
              <a:rPr lang="it-IT" dirty="0"/>
              <a:t>, con </a:t>
            </a:r>
            <a:r>
              <a:rPr lang="it-IT" b="1" dirty="0"/>
              <a:t>esclusione delle banche e degli intermediari finanziari</a:t>
            </a:r>
            <a:r>
              <a:rPr lang="it-IT" dirty="0" smtClean="0"/>
              <a:t>.</a:t>
            </a:r>
          </a:p>
          <a:p>
            <a:pPr marL="109728" indent="0" algn="just">
              <a:buNone/>
            </a:pPr>
            <a:endParaRPr lang="it-IT" dirty="0"/>
          </a:p>
          <a:p>
            <a:pPr marL="109728" indent="0" algn="just">
              <a:buNone/>
            </a:pPr>
            <a:r>
              <a:rPr lang="it-IT" b="1" dirty="0"/>
              <a:t>Soltanto i</a:t>
            </a:r>
            <a:r>
              <a:rPr lang="it-IT" dirty="0"/>
              <a:t> contribuenti che ricadono nella </a:t>
            </a:r>
            <a:r>
              <a:rPr lang="it-IT" b="1" dirty="0"/>
              <a:t>“no </a:t>
            </a:r>
            <a:r>
              <a:rPr lang="it-IT" b="1" dirty="0" err="1"/>
              <a:t>tax</a:t>
            </a:r>
            <a:r>
              <a:rPr lang="it-IT" b="1" dirty="0"/>
              <a:t> area” </a:t>
            </a:r>
            <a:r>
              <a:rPr lang="it-IT" dirty="0"/>
              <a:t>possono cedere il credito </a:t>
            </a:r>
            <a:r>
              <a:rPr lang="it-IT" b="1" dirty="0" smtClean="0"/>
              <a:t>anche a </a:t>
            </a:r>
            <a:r>
              <a:rPr lang="it-IT" b="1" dirty="0"/>
              <a:t>banche e intermediari finanziari</a:t>
            </a:r>
            <a:r>
              <a:rPr lang="it-IT" dirty="0" smtClean="0"/>
              <a:t>.</a:t>
            </a:r>
          </a:p>
          <a:p>
            <a:pPr marL="109728" indent="0" algn="just">
              <a:buNone/>
            </a:pPr>
            <a:endParaRPr lang="it-IT" dirty="0"/>
          </a:p>
          <a:p>
            <a:pPr marL="109728" indent="0" algn="just">
              <a:buNone/>
            </a:pPr>
            <a:r>
              <a:rPr lang="it-IT" dirty="0"/>
              <a:t>La cessione del credito </a:t>
            </a:r>
            <a:r>
              <a:rPr lang="it-IT" b="1" dirty="0"/>
              <a:t>alle pubbliche amministrazioni è sempre esclusa</a:t>
            </a:r>
            <a:r>
              <a:rPr lang="it-IT" dirty="0"/>
              <a:t>.</a:t>
            </a:r>
          </a:p>
        </p:txBody>
      </p:sp>
      <p:sp>
        <p:nvSpPr>
          <p:cNvPr id="3" name="Segnaposto numero diapositiva 2"/>
          <p:cNvSpPr>
            <a:spLocks noGrp="1"/>
          </p:cNvSpPr>
          <p:nvPr>
            <p:ph type="sldNum" sz="quarter" idx="12"/>
          </p:nvPr>
        </p:nvSpPr>
        <p:spPr/>
        <p:txBody>
          <a:bodyPr/>
          <a:lstStyle/>
          <a:p>
            <a:fld id="{249612B1-D23A-44E6-A8BA-F1422040AB3F}" type="slidenum">
              <a:rPr lang="it-IT" smtClean="0"/>
              <a:pPr/>
              <a:t>23</a:t>
            </a:fld>
            <a:endParaRPr lang="it-IT"/>
          </a:p>
        </p:txBody>
      </p:sp>
      <p:sp>
        <p:nvSpPr>
          <p:cNvPr id="4" name="Titolo 3"/>
          <p:cNvSpPr>
            <a:spLocks noGrp="1"/>
          </p:cNvSpPr>
          <p:nvPr>
            <p:ph type="title"/>
          </p:nvPr>
        </p:nvSpPr>
        <p:spPr/>
        <p:txBody>
          <a:bodyPr>
            <a:normAutofit/>
          </a:bodyPr>
          <a:lstStyle/>
          <a:p>
            <a:r>
              <a:rPr lang="it-IT" sz="2400" dirty="0"/>
              <a:t>Le regole per la cessione dei crediti</a:t>
            </a:r>
          </a:p>
        </p:txBody>
      </p:sp>
    </p:spTree>
    <p:extLst>
      <p:ext uri="{BB962C8B-B14F-4D97-AF65-F5344CB8AC3E}">
        <p14:creationId xmlns:p14="http://schemas.microsoft.com/office/powerpoint/2010/main" val="6258021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77500" lnSpcReduction="20000"/>
          </a:bodyPr>
          <a:lstStyle/>
          <a:p>
            <a:pPr marL="109728" indent="0" algn="just">
              <a:buNone/>
            </a:pPr>
            <a:r>
              <a:rPr lang="it-IT" b="1" dirty="0"/>
              <a:t>I CONTRIBUENTI INTERESSATI ALLA CESSIONE DEL </a:t>
            </a:r>
            <a:r>
              <a:rPr lang="it-IT" b="1" dirty="0" smtClean="0"/>
              <a:t>CREDITO</a:t>
            </a:r>
          </a:p>
          <a:p>
            <a:pPr marL="109728" indent="0" algn="just">
              <a:buNone/>
            </a:pPr>
            <a:endParaRPr lang="it-IT" b="1" dirty="0"/>
          </a:p>
          <a:p>
            <a:pPr marL="109728" indent="0" algn="just">
              <a:buNone/>
            </a:pPr>
            <a:r>
              <a:rPr lang="it-IT" b="1" dirty="0"/>
              <a:t>La possibilità di cedere </a:t>
            </a:r>
            <a:r>
              <a:rPr lang="it-IT" dirty="0"/>
              <a:t>la detrazione </a:t>
            </a:r>
            <a:r>
              <a:rPr lang="it-IT" b="1" dirty="0"/>
              <a:t>riguarda tutti i contribuenti che sostengono </a:t>
            </a:r>
            <a:r>
              <a:rPr lang="it-IT" b="1" dirty="0" smtClean="0"/>
              <a:t>le spese</a:t>
            </a:r>
            <a:r>
              <a:rPr lang="it-IT" dirty="0"/>
              <a:t>, compresi quelli che, in concreto, non potrebbero fruire della </a:t>
            </a:r>
            <a:r>
              <a:rPr lang="it-IT" dirty="0" smtClean="0"/>
              <a:t>corrispondente detrazione </a:t>
            </a:r>
            <a:r>
              <a:rPr lang="it-IT" dirty="0"/>
              <a:t>in quanto l’imposta lorda è assorbita da altre detrazioni o non è dovuta</a:t>
            </a:r>
            <a:r>
              <a:rPr lang="it-IT" dirty="0" smtClean="0"/>
              <a:t>.</a:t>
            </a:r>
          </a:p>
          <a:p>
            <a:pPr marL="109728" indent="0" algn="just">
              <a:buNone/>
            </a:pPr>
            <a:endParaRPr lang="it-IT" dirty="0"/>
          </a:p>
          <a:p>
            <a:pPr marL="109728" indent="0" algn="just">
              <a:buNone/>
            </a:pPr>
            <a:r>
              <a:rPr lang="it-IT" dirty="0"/>
              <a:t>Hanno la stessa facoltà, </a:t>
            </a:r>
            <a:r>
              <a:rPr lang="it-IT" b="1" dirty="0"/>
              <a:t>inoltre, i soggetti </a:t>
            </a:r>
            <a:r>
              <a:rPr lang="it-IT" b="1" dirty="0" err="1"/>
              <a:t>Ires</a:t>
            </a:r>
            <a:r>
              <a:rPr lang="it-IT" b="1" dirty="0"/>
              <a:t> e i cessionari del credito che possono, </a:t>
            </a:r>
            <a:r>
              <a:rPr lang="it-IT" b="1" dirty="0" smtClean="0"/>
              <a:t>a loro </a:t>
            </a:r>
            <a:r>
              <a:rPr lang="it-IT" b="1" dirty="0"/>
              <a:t>volta, cedere</a:t>
            </a:r>
            <a:r>
              <a:rPr lang="it-IT" dirty="0"/>
              <a:t> il credito ottenuto</a:t>
            </a:r>
            <a:r>
              <a:rPr lang="it-IT" dirty="0" smtClean="0"/>
              <a:t>.</a:t>
            </a:r>
          </a:p>
          <a:p>
            <a:pPr marL="109728" indent="0" algn="just">
              <a:buNone/>
            </a:pPr>
            <a:endParaRPr lang="it-IT" dirty="0"/>
          </a:p>
          <a:p>
            <a:pPr marL="109728" indent="0" algn="just">
              <a:buNone/>
            </a:pPr>
            <a:r>
              <a:rPr lang="it-IT" dirty="0"/>
              <a:t>Per quanto concerne, invece, </a:t>
            </a:r>
            <a:r>
              <a:rPr lang="it-IT" b="1" dirty="0"/>
              <a:t>i soggetti a favore dei quali può essere effettuata </a:t>
            </a:r>
            <a:r>
              <a:rPr lang="it-IT" b="1" dirty="0" smtClean="0"/>
              <a:t>la cessione </a:t>
            </a:r>
            <a:r>
              <a:rPr lang="it-IT" b="1" dirty="0"/>
              <a:t>del credito</a:t>
            </a:r>
            <a:r>
              <a:rPr lang="it-IT" dirty="0"/>
              <a:t>, si tratta dei </a:t>
            </a:r>
            <a:r>
              <a:rPr lang="it-IT" b="1" dirty="0"/>
              <a:t>fornitori</a:t>
            </a:r>
            <a:r>
              <a:rPr lang="it-IT" dirty="0"/>
              <a:t> dei beni e dei servizi necessari </a:t>
            </a:r>
            <a:r>
              <a:rPr lang="it-IT" dirty="0" smtClean="0"/>
              <a:t>alla realizzazione </a:t>
            </a:r>
            <a:r>
              <a:rPr lang="it-IT" dirty="0"/>
              <a:t>degli interventi agevolabili o </a:t>
            </a:r>
            <a:r>
              <a:rPr lang="it-IT" b="1" dirty="0"/>
              <a:t>altri soggetti privati</a:t>
            </a:r>
            <a:r>
              <a:rPr lang="it-IT" dirty="0"/>
              <a:t>.</a:t>
            </a:r>
          </a:p>
        </p:txBody>
      </p:sp>
      <p:sp>
        <p:nvSpPr>
          <p:cNvPr id="3" name="Segnaposto numero diapositiva 2"/>
          <p:cNvSpPr>
            <a:spLocks noGrp="1"/>
          </p:cNvSpPr>
          <p:nvPr>
            <p:ph type="sldNum" sz="quarter" idx="12"/>
          </p:nvPr>
        </p:nvSpPr>
        <p:spPr/>
        <p:txBody>
          <a:bodyPr/>
          <a:lstStyle/>
          <a:p>
            <a:fld id="{249612B1-D23A-44E6-A8BA-F1422040AB3F}" type="slidenum">
              <a:rPr lang="it-IT" smtClean="0"/>
              <a:pPr/>
              <a:t>24</a:t>
            </a:fld>
            <a:endParaRPr lang="it-IT"/>
          </a:p>
        </p:txBody>
      </p:sp>
      <p:sp>
        <p:nvSpPr>
          <p:cNvPr id="4" name="Titolo 3"/>
          <p:cNvSpPr>
            <a:spLocks noGrp="1"/>
          </p:cNvSpPr>
          <p:nvPr>
            <p:ph type="title"/>
          </p:nvPr>
        </p:nvSpPr>
        <p:spPr/>
        <p:txBody>
          <a:bodyPr>
            <a:normAutofit/>
          </a:bodyPr>
          <a:lstStyle/>
          <a:p>
            <a:r>
              <a:rPr lang="it-IT" sz="2400" dirty="0"/>
              <a:t>Le regole per la cessione dei crediti</a:t>
            </a:r>
          </a:p>
        </p:txBody>
      </p:sp>
    </p:spTree>
    <p:extLst>
      <p:ext uri="{BB962C8B-B14F-4D97-AF65-F5344CB8AC3E}">
        <p14:creationId xmlns:p14="http://schemas.microsoft.com/office/powerpoint/2010/main" val="33307200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62500" lnSpcReduction="20000"/>
          </a:bodyPr>
          <a:lstStyle/>
          <a:p>
            <a:pPr marL="109728" indent="0" algn="just">
              <a:buNone/>
            </a:pPr>
            <a:r>
              <a:rPr lang="it-IT" b="1" dirty="0"/>
              <a:t>Per “altri soggetti privati” devono intendersi</a:t>
            </a:r>
            <a:r>
              <a:rPr lang="it-IT" dirty="0"/>
              <a:t>, oltre alle persone fisiche, anche i </a:t>
            </a:r>
            <a:r>
              <a:rPr lang="it-IT" dirty="0" smtClean="0"/>
              <a:t>soggetti che </a:t>
            </a:r>
            <a:r>
              <a:rPr lang="it-IT" dirty="0"/>
              <a:t>esercitano attività di lavoro autonomo o d’impresa, anche in forma </a:t>
            </a:r>
            <a:r>
              <a:rPr lang="it-IT" dirty="0" smtClean="0"/>
              <a:t>associata (società </a:t>
            </a:r>
            <a:r>
              <a:rPr lang="it-IT" dirty="0"/>
              <a:t>ed enti</a:t>
            </a:r>
            <a:r>
              <a:rPr lang="it-IT" dirty="0" smtClean="0"/>
              <a:t>).</a:t>
            </a:r>
          </a:p>
          <a:p>
            <a:pPr marL="109728" indent="0" algn="just">
              <a:buNone/>
            </a:pPr>
            <a:endParaRPr lang="it-IT" dirty="0"/>
          </a:p>
          <a:p>
            <a:pPr marL="109728" indent="0" algn="just">
              <a:buNone/>
            </a:pPr>
            <a:r>
              <a:rPr lang="it-IT" dirty="0"/>
              <a:t>Questi soggetti, diversi dai fornitori, </a:t>
            </a:r>
            <a:r>
              <a:rPr lang="it-IT" b="1" dirty="0"/>
              <a:t>devono comunque essere collegati al rapporto </a:t>
            </a:r>
            <a:r>
              <a:rPr lang="it-IT" b="1" dirty="0" smtClean="0"/>
              <a:t>che ha </a:t>
            </a:r>
            <a:r>
              <a:rPr lang="it-IT" b="1" dirty="0"/>
              <a:t>dato origine alla detrazione</a:t>
            </a:r>
            <a:r>
              <a:rPr lang="it-IT" dirty="0" smtClean="0"/>
              <a:t>.</a:t>
            </a:r>
          </a:p>
          <a:p>
            <a:pPr marL="109728" indent="0" algn="just">
              <a:buNone/>
            </a:pPr>
            <a:endParaRPr lang="it-IT" dirty="0"/>
          </a:p>
          <a:p>
            <a:pPr marL="109728" indent="0" algn="just">
              <a:buNone/>
            </a:pPr>
            <a:r>
              <a:rPr lang="it-IT" dirty="0"/>
              <a:t>Inoltre, la cessione del credito</a:t>
            </a:r>
            <a:r>
              <a:rPr lang="it-IT" b="1" dirty="0"/>
              <a:t> è limitata a una sola eventuale cessione successiva </a:t>
            </a:r>
            <a:r>
              <a:rPr lang="it-IT" b="1" dirty="0" smtClean="0"/>
              <a:t>a quella </a:t>
            </a:r>
            <a:r>
              <a:rPr lang="it-IT" b="1" dirty="0"/>
              <a:t>originaria </a:t>
            </a:r>
            <a:r>
              <a:rPr lang="it-IT" dirty="0"/>
              <a:t>(eseguita dal contribuente titolare del diritto</a:t>
            </a:r>
            <a:r>
              <a:rPr lang="it-IT" dirty="0" smtClean="0"/>
              <a:t>).</a:t>
            </a:r>
          </a:p>
          <a:p>
            <a:pPr marL="109728" indent="0" algn="just">
              <a:buNone/>
            </a:pPr>
            <a:endParaRPr lang="it-IT" dirty="0"/>
          </a:p>
          <a:p>
            <a:pPr marL="109728" indent="0" algn="just">
              <a:buNone/>
            </a:pPr>
            <a:r>
              <a:rPr lang="it-IT" dirty="0"/>
              <a:t>Nel caso di interventi condominiali, per esempio, la detrazione può essere ceduta </a:t>
            </a:r>
            <a:r>
              <a:rPr lang="it-IT" dirty="0" smtClean="0"/>
              <a:t>nei confronti </a:t>
            </a:r>
            <a:r>
              <a:rPr lang="it-IT" dirty="0"/>
              <a:t>degli altri condòmini titolari delle detrazioni spettanti per gli stessi </a:t>
            </a:r>
            <a:r>
              <a:rPr lang="it-IT" dirty="0" smtClean="0"/>
              <a:t>interventi condominiali </a:t>
            </a:r>
            <a:r>
              <a:rPr lang="it-IT" dirty="0"/>
              <a:t>o, più in generale, nel caso di lavori effettuati da soggetti </a:t>
            </a:r>
            <a:r>
              <a:rPr lang="it-IT" dirty="0" smtClean="0"/>
              <a:t>societari appartenenti </a:t>
            </a:r>
            <a:r>
              <a:rPr lang="it-IT" dirty="0"/>
              <a:t>a un gruppo, nei confronti delle altre società del gruppo ad </a:t>
            </a:r>
            <a:r>
              <a:rPr lang="it-IT" dirty="0" smtClean="0"/>
              <a:t>esclusione, tuttavia</a:t>
            </a:r>
            <a:r>
              <a:rPr lang="it-IT" dirty="0"/>
              <a:t>, per i contribuenti che non rientrano nella “no </a:t>
            </a:r>
            <a:r>
              <a:rPr lang="it-IT" dirty="0" err="1"/>
              <a:t>tax</a:t>
            </a:r>
            <a:r>
              <a:rPr lang="it-IT" dirty="0"/>
              <a:t> area”, degli istituti di </a:t>
            </a:r>
            <a:r>
              <a:rPr lang="it-IT" dirty="0" smtClean="0"/>
              <a:t>credito e </a:t>
            </a:r>
            <a:r>
              <a:rPr lang="it-IT" dirty="0"/>
              <a:t>degli intermediari </a:t>
            </a:r>
            <a:r>
              <a:rPr lang="it-IT" dirty="0" smtClean="0"/>
              <a:t>finanziari </a:t>
            </a:r>
            <a:r>
              <a:rPr lang="it-IT" b="1" dirty="0" smtClean="0"/>
              <a:t>(Circolare18 maggio 2018 n. 11/E)</a:t>
            </a:r>
            <a:r>
              <a:rPr lang="it-IT" dirty="0" smtClean="0"/>
              <a:t>.</a:t>
            </a:r>
            <a:endParaRPr lang="it-IT" dirty="0"/>
          </a:p>
        </p:txBody>
      </p:sp>
      <p:sp>
        <p:nvSpPr>
          <p:cNvPr id="3" name="Segnaposto numero diapositiva 2"/>
          <p:cNvSpPr>
            <a:spLocks noGrp="1"/>
          </p:cNvSpPr>
          <p:nvPr>
            <p:ph type="sldNum" sz="quarter" idx="12"/>
          </p:nvPr>
        </p:nvSpPr>
        <p:spPr/>
        <p:txBody>
          <a:bodyPr/>
          <a:lstStyle/>
          <a:p>
            <a:fld id="{249612B1-D23A-44E6-A8BA-F1422040AB3F}" type="slidenum">
              <a:rPr lang="it-IT" smtClean="0"/>
              <a:pPr/>
              <a:t>25</a:t>
            </a:fld>
            <a:endParaRPr lang="it-IT"/>
          </a:p>
        </p:txBody>
      </p:sp>
      <p:sp>
        <p:nvSpPr>
          <p:cNvPr id="4" name="Titolo 3"/>
          <p:cNvSpPr>
            <a:spLocks noGrp="1"/>
          </p:cNvSpPr>
          <p:nvPr>
            <p:ph type="title"/>
          </p:nvPr>
        </p:nvSpPr>
        <p:spPr/>
        <p:txBody>
          <a:bodyPr>
            <a:normAutofit/>
          </a:bodyPr>
          <a:lstStyle/>
          <a:p>
            <a:r>
              <a:rPr lang="it-IT" sz="2400" dirty="0"/>
              <a:t>Le regole per la cessione dei crediti</a:t>
            </a:r>
          </a:p>
        </p:txBody>
      </p:sp>
    </p:spTree>
    <p:extLst>
      <p:ext uri="{BB962C8B-B14F-4D97-AF65-F5344CB8AC3E}">
        <p14:creationId xmlns:p14="http://schemas.microsoft.com/office/powerpoint/2010/main" val="37863039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109728" indent="0" algn="ctr">
              <a:buNone/>
            </a:pPr>
            <a:endParaRPr lang="it-IT" sz="4100" dirty="0" smtClean="0"/>
          </a:p>
          <a:p>
            <a:pPr marL="109728" indent="0" algn="ctr">
              <a:buNone/>
            </a:pPr>
            <a:endParaRPr lang="it-IT" sz="4100" dirty="0"/>
          </a:p>
          <a:p>
            <a:pPr marL="109728" indent="0" algn="ctr">
              <a:buNone/>
            </a:pPr>
            <a:r>
              <a:rPr lang="it-IT" sz="4100" dirty="0" smtClean="0"/>
              <a:t>SISMA </a:t>
            </a:r>
            <a:r>
              <a:rPr lang="it-IT" sz="4100" dirty="0"/>
              <a:t>– BONUS</a:t>
            </a:r>
          </a:p>
          <a:p>
            <a:pPr marL="109728" indent="0" algn="ctr">
              <a:buNone/>
            </a:pPr>
            <a:r>
              <a:rPr lang="it-IT" sz="4100" dirty="0"/>
              <a:t> E </a:t>
            </a:r>
          </a:p>
          <a:p>
            <a:pPr marL="109728" indent="0" algn="ctr">
              <a:buNone/>
            </a:pPr>
            <a:r>
              <a:rPr lang="it-IT" sz="4100" dirty="0"/>
              <a:t>CESSIONE DEL CREDITO</a:t>
            </a:r>
          </a:p>
          <a:p>
            <a:pPr marL="109728" indent="0" algn="ctr">
              <a:buNone/>
            </a:pPr>
            <a:endParaRPr lang="it-IT" sz="4100" dirty="0"/>
          </a:p>
        </p:txBody>
      </p:sp>
      <p:sp>
        <p:nvSpPr>
          <p:cNvPr id="3" name="Segnaposto numero diapositiva 2"/>
          <p:cNvSpPr>
            <a:spLocks noGrp="1"/>
          </p:cNvSpPr>
          <p:nvPr>
            <p:ph type="sldNum" sz="quarter" idx="12"/>
          </p:nvPr>
        </p:nvSpPr>
        <p:spPr/>
        <p:txBody>
          <a:bodyPr/>
          <a:lstStyle/>
          <a:p>
            <a:fld id="{249612B1-D23A-44E6-A8BA-F1422040AB3F}" type="slidenum">
              <a:rPr lang="it-IT" smtClean="0"/>
              <a:pPr/>
              <a:t>26</a:t>
            </a:fld>
            <a:endParaRPr lang="it-IT"/>
          </a:p>
        </p:txBody>
      </p:sp>
      <p:sp>
        <p:nvSpPr>
          <p:cNvPr id="4" name="Titolo 3"/>
          <p:cNvSpPr>
            <a:spLocks noGrp="1"/>
          </p:cNvSpPr>
          <p:nvPr>
            <p:ph type="title"/>
          </p:nvPr>
        </p:nvSpPr>
        <p:spPr/>
        <p:txBody>
          <a:bodyPr/>
          <a:lstStyle/>
          <a:p>
            <a:endParaRPr lang="it-IT"/>
          </a:p>
        </p:txBody>
      </p:sp>
    </p:spTree>
    <p:extLst>
      <p:ext uri="{BB962C8B-B14F-4D97-AF65-F5344CB8AC3E}">
        <p14:creationId xmlns:p14="http://schemas.microsoft.com/office/powerpoint/2010/main" val="35276176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79512" y="1481328"/>
            <a:ext cx="8507288" cy="4827992"/>
          </a:xfrm>
        </p:spPr>
        <p:txBody>
          <a:bodyPr>
            <a:normAutofit fontScale="77500" lnSpcReduction="20000"/>
          </a:bodyPr>
          <a:lstStyle/>
          <a:p>
            <a:pPr algn="just">
              <a:buNone/>
            </a:pPr>
            <a:r>
              <a:rPr lang="it-IT" dirty="0" smtClean="0"/>
              <a:t>  </a:t>
            </a:r>
            <a:r>
              <a:rPr lang="it-IT" u="sng" dirty="0" smtClean="0"/>
              <a:t>La legge di bilancio 2017</a:t>
            </a:r>
            <a:r>
              <a:rPr lang="it-IT" dirty="0" smtClean="0"/>
              <a:t> ha introdotto </a:t>
            </a:r>
            <a:r>
              <a:rPr lang="it-IT" b="1" dirty="0" smtClean="0"/>
              <a:t>importanti novità</a:t>
            </a:r>
            <a:r>
              <a:rPr lang="it-IT" dirty="0" smtClean="0"/>
              <a:t> con riferimento agli </a:t>
            </a:r>
            <a:r>
              <a:rPr lang="it-IT" b="1" dirty="0" smtClean="0"/>
              <a:t>interventi relativi all'adozione di misure antisismiche</a:t>
            </a:r>
            <a:r>
              <a:rPr lang="it-IT" dirty="0" smtClean="0"/>
              <a:t>:</a:t>
            </a:r>
          </a:p>
          <a:p>
            <a:pPr algn="just">
              <a:buNone/>
            </a:pPr>
            <a:endParaRPr lang="it-IT" dirty="0" smtClean="0"/>
          </a:p>
          <a:p>
            <a:pPr algn="just"/>
            <a:r>
              <a:rPr lang="it-IT" dirty="0" smtClean="0"/>
              <a:t>proroga della detrazione nella misura non più del 65% ma del </a:t>
            </a:r>
            <a:r>
              <a:rPr lang="it-IT" b="1" u="sng" dirty="0" smtClean="0"/>
              <a:t>50%</a:t>
            </a:r>
            <a:r>
              <a:rPr lang="it-IT" u="sng" dirty="0" smtClean="0"/>
              <a:t>  per le spese sostenute dal 1° gennaio 2017 al 31 dicembre 2021, le cui procedure </a:t>
            </a:r>
            <a:r>
              <a:rPr lang="it-IT" u="sng" dirty="0" err="1" smtClean="0"/>
              <a:t>autorizzatorie</a:t>
            </a:r>
            <a:r>
              <a:rPr lang="it-IT" u="sng" dirty="0" smtClean="0"/>
              <a:t> siano iniziate dopo la data di entrata in vigore della disposizione</a:t>
            </a:r>
            <a:r>
              <a:rPr lang="it-IT" dirty="0" smtClean="0"/>
              <a:t>;</a:t>
            </a:r>
          </a:p>
          <a:p>
            <a:pPr algn="just"/>
            <a:r>
              <a:rPr lang="it-IT" dirty="0" smtClean="0"/>
              <a:t>ripartizione della detrazione </a:t>
            </a:r>
            <a:r>
              <a:rPr lang="it-IT" b="1" dirty="0" smtClean="0"/>
              <a:t>in cinque quote annuali</a:t>
            </a:r>
            <a:r>
              <a:rPr lang="it-IT" dirty="0" smtClean="0"/>
              <a:t> di pari importo;</a:t>
            </a:r>
          </a:p>
          <a:p>
            <a:pPr algn="just"/>
            <a:r>
              <a:rPr lang="it-IT" dirty="0" smtClean="0"/>
              <a:t>estensione del beneficio non solo agli edifici ricadenti nelle zone sismiche ad alta pericolosità (zone 1 e 2), ma </a:t>
            </a:r>
            <a:r>
              <a:rPr lang="it-IT" b="1" dirty="0" smtClean="0"/>
              <a:t>anche agli edifici situati nella zona sismica 3</a:t>
            </a:r>
            <a:r>
              <a:rPr lang="it-IT" dirty="0" smtClean="0"/>
              <a:t> (in cui possono verificarsi forti terremoti ma rari);</a:t>
            </a:r>
          </a:p>
          <a:p>
            <a:pPr algn="just"/>
            <a:r>
              <a:rPr lang="it-IT" b="1" dirty="0"/>
              <a:t>i</a:t>
            </a:r>
            <a:r>
              <a:rPr lang="it-IT" b="1" dirty="0" smtClean="0"/>
              <a:t>nclusione tra le spese detraibili di quelle effettuate per la classificazione e verifica sismica degli immobili;</a:t>
            </a:r>
            <a:endParaRPr lang="it-IT" b="1" i="1" dirty="0"/>
          </a:p>
        </p:txBody>
      </p:sp>
      <p:sp>
        <p:nvSpPr>
          <p:cNvPr id="3" name="Titolo 2"/>
          <p:cNvSpPr>
            <a:spLocks noGrp="1"/>
          </p:cNvSpPr>
          <p:nvPr>
            <p:ph type="title"/>
          </p:nvPr>
        </p:nvSpPr>
        <p:spPr/>
        <p:txBody>
          <a:bodyPr>
            <a:normAutofit fontScale="90000"/>
          </a:bodyPr>
          <a:lstStyle/>
          <a:p>
            <a:r>
              <a:rPr lang="it-IT" dirty="0" smtClean="0"/>
              <a:t>Il SISMA – BONUS nella legge di bilancio 2017</a:t>
            </a:r>
            <a:endParaRPr lang="it-IT" dirty="0"/>
          </a:p>
        </p:txBody>
      </p:sp>
      <p:sp>
        <p:nvSpPr>
          <p:cNvPr id="4" name="Segnaposto numero diapositiva 3"/>
          <p:cNvSpPr>
            <a:spLocks noGrp="1"/>
          </p:cNvSpPr>
          <p:nvPr>
            <p:ph type="sldNum" sz="quarter" idx="12"/>
          </p:nvPr>
        </p:nvSpPr>
        <p:spPr/>
        <p:txBody>
          <a:bodyPr/>
          <a:lstStyle/>
          <a:p>
            <a:fld id="{249612B1-D23A-44E6-A8BA-F1422040AB3F}" type="slidenum">
              <a:rPr lang="it-IT" smtClean="0"/>
              <a:pPr/>
              <a:t>27</a:t>
            </a:fld>
            <a:endParaRPr lang="it-IT"/>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229600" cy="4972008"/>
          </a:xfrm>
        </p:spPr>
        <p:txBody>
          <a:bodyPr>
            <a:normAutofit fontScale="77500" lnSpcReduction="20000"/>
          </a:bodyPr>
          <a:lstStyle/>
          <a:p>
            <a:pPr algn="just"/>
            <a:r>
              <a:rPr lang="it-IT" dirty="0" smtClean="0"/>
              <a:t>detrazione di imposta nella misura del </a:t>
            </a:r>
            <a:r>
              <a:rPr lang="it-IT" b="1" dirty="0" smtClean="0"/>
              <a:t>70 per cento</a:t>
            </a:r>
            <a:r>
              <a:rPr lang="it-IT" dirty="0" smtClean="0"/>
              <a:t> della spesa sostenuta qualora dalla realizzazione degli interventi relativi all'adozione di misure antisismiche derivi una riduzione del rischio sismico che determini il </a:t>
            </a:r>
            <a:r>
              <a:rPr lang="it-IT" b="1" dirty="0" smtClean="0"/>
              <a:t>passaggio ad una classe di rischio inferiore</a:t>
            </a:r>
            <a:r>
              <a:rPr lang="it-IT" dirty="0" smtClean="0"/>
              <a:t>; </a:t>
            </a:r>
          </a:p>
          <a:p>
            <a:pPr algn="just">
              <a:buNone/>
            </a:pPr>
            <a:endParaRPr lang="it-IT" dirty="0" smtClean="0"/>
          </a:p>
          <a:p>
            <a:pPr algn="just"/>
            <a:r>
              <a:rPr lang="it-IT" dirty="0" smtClean="0"/>
              <a:t>detrazione nella misura dell'</a:t>
            </a:r>
            <a:r>
              <a:rPr lang="it-IT" b="1" dirty="0" smtClean="0"/>
              <a:t>80 per cento </a:t>
            </a:r>
            <a:r>
              <a:rPr lang="it-IT" dirty="0" smtClean="0"/>
              <a:t>quando dall'intervento derivi il passaggio a </a:t>
            </a:r>
            <a:r>
              <a:rPr lang="it-IT" b="1" dirty="0" smtClean="0"/>
              <a:t>due classi di rischio</a:t>
            </a:r>
            <a:r>
              <a:rPr lang="it-IT" dirty="0" smtClean="0"/>
              <a:t> inferiori;</a:t>
            </a:r>
          </a:p>
          <a:p>
            <a:pPr algn="just"/>
            <a:endParaRPr lang="it-IT" dirty="0" smtClean="0"/>
          </a:p>
          <a:p>
            <a:pPr algn="just"/>
            <a:endParaRPr lang="it-IT" dirty="0" smtClean="0"/>
          </a:p>
          <a:p>
            <a:pPr algn="just">
              <a:buNone/>
            </a:pPr>
            <a:r>
              <a:rPr lang="it-IT" dirty="0" smtClean="0"/>
              <a:t> </a:t>
            </a:r>
            <a:r>
              <a:rPr lang="it-IT" i="1" dirty="0" smtClean="0"/>
              <a:t>Con </a:t>
            </a:r>
            <a:r>
              <a:rPr lang="it-IT" i="1" u="sng" dirty="0" smtClean="0">
                <a:hlinkClick r:id="rId2"/>
              </a:rPr>
              <a:t>D.M. n. 58 del 28 febbraio 2017</a:t>
            </a:r>
            <a:r>
              <a:rPr lang="it-IT" i="1" dirty="0" smtClean="0"/>
              <a:t> (modificato dal D.M. 07 marzo 2017 n. 65) sono state stabilite le linee guida per la classificazione di rischio sismico delle costruzioni nonché le modalità per l'attestazione, da parte di professionisti abilitati, dell'efficacia degli interventi effettuati.</a:t>
            </a:r>
            <a:endParaRPr lang="it-IT" i="1" dirty="0"/>
          </a:p>
        </p:txBody>
      </p:sp>
      <p:sp>
        <p:nvSpPr>
          <p:cNvPr id="3" name="Titolo 2"/>
          <p:cNvSpPr>
            <a:spLocks noGrp="1"/>
          </p:cNvSpPr>
          <p:nvPr>
            <p:ph type="title"/>
          </p:nvPr>
        </p:nvSpPr>
        <p:spPr/>
        <p:txBody>
          <a:bodyPr>
            <a:normAutofit fontScale="90000"/>
          </a:bodyPr>
          <a:lstStyle/>
          <a:p>
            <a:r>
              <a:rPr lang="it-IT" sz="3700" dirty="0">
                <a:solidFill>
                  <a:srgbClr val="464646"/>
                </a:solidFill>
              </a:rPr>
              <a:t>Il SISMA – BONUS nella legge di bilancio </a:t>
            </a:r>
            <a:r>
              <a:rPr lang="it-IT" sz="3700" dirty="0" smtClean="0">
                <a:solidFill>
                  <a:srgbClr val="464646"/>
                </a:solidFill>
              </a:rPr>
              <a:t>2017 / 2</a:t>
            </a:r>
            <a:endParaRPr lang="it-IT" dirty="0"/>
          </a:p>
        </p:txBody>
      </p:sp>
      <p:sp>
        <p:nvSpPr>
          <p:cNvPr id="4" name="Segnaposto numero diapositiva 3"/>
          <p:cNvSpPr>
            <a:spLocks noGrp="1"/>
          </p:cNvSpPr>
          <p:nvPr>
            <p:ph type="sldNum" sz="quarter" idx="12"/>
          </p:nvPr>
        </p:nvSpPr>
        <p:spPr/>
        <p:txBody>
          <a:bodyPr/>
          <a:lstStyle/>
          <a:p>
            <a:fld id="{249612B1-D23A-44E6-A8BA-F1422040AB3F}" type="slidenum">
              <a:rPr lang="it-IT" smtClean="0"/>
              <a:pPr/>
              <a:t>28</a:t>
            </a:fld>
            <a:endParaRPr lang="it-IT"/>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85000" lnSpcReduction="10000"/>
          </a:bodyPr>
          <a:lstStyle/>
          <a:p>
            <a:pPr algn="just">
              <a:buNone/>
            </a:pPr>
            <a:r>
              <a:rPr lang="it-IT" dirty="0" smtClean="0"/>
              <a:t>   Sempre la legge di bilancio 2017 ha previsto, per gli interventi relativi all'adozione di </a:t>
            </a:r>
            <a:r>
              <a:rPr lang="it-IT" b="1" dirty="0" smtClean="0"/>
              <a:t>misure antisismiche</a:t>
            </a:r>
            <a:r>
              <a:rPr lang="it-IT" dirty="0" smtClean="0"/>
              <a:t> realizzati </a:t>
            </a:r>
            <a:r>
              <a:rPr lang="it-IT" b="1" dirty="0" smtClean="0"/>
              <a:t>sulle parti comuni di edifici condominiali</a:t>
            </a:r>
            <a:r>
              <a:rPr lang="it-IT" dirty="0" smtClean="0"/>
              <a:t>, che le detrazioni di imposta, fino al 31 dicembre 2021, spettano nella misura del:</a:t>
            </a:r>
          </a:p>
          <a:p>
            <a:pPr algn="just">
              <a:buNone/>
            </a:pPr>
            <a:endParaRPr lang="it-IT" dirty="0" smtClean="0"/>
          </a:p>
          <a:p>
            <a:pPr algn="just"/>
            <a:r>
              <a:rPr lang="it-IT" b="1" dirty="0" smtClean="0"/>
              <a:t>75 per cento</a:t>
            </a:r>
            <a:r>
              <a:rPr lang="it-IT" dirty="0" smtClean="0"/>
              <a:t> (passaggio di una classe di rischio inferiore)</a:t>
            </a:r>
          </a:p>
          <a:p>
            <a:pPr algn="just"/>
            <a:r>
              <a:rPr lang="it-IT" b="1" dirty="0" smtClean="0"/>
              <a:t>85 per cento</a:t>
            </a:r>
            <a:r>
              <a:rPr lang="it-IT" dirty="0" smtClean="0"/>
              <a:t> (passaggio di due classi).</a:t>
            </a:r>
          </a:p>
          <a:p>
            <a:pPr algn="just">
              <a:buNone/>
            </a:pPr>
            <a:endParaRPr lang="it-IT" dirty="0" smtClean="0"/>
          </a:p>
          <a:p>
            <a:pPr algn="just">
              <a:buNone/>
            </a:pPr>
            <a:r>
              <a:rPr lang="it-IT" dirty="0" smtClean="0"/>
              <a:t>   Le detrazioni si applicano su un ammontare delle spese non superiore a 96.000 euro moltiplicato per il numero delle unità immobiliari di ciascun edificio. </a:t>
            </a:r>
            <a:endParaRPr lang="it-IT" dirty="0"/>
          </a:p>
        </p:txBody>
      </p:sp>
      <p:sp>
        <p:nvSpPr>
          <p:cNvPr id="3" name="Titolo 2"/>
          <p:cNvSpPr>
            <a:spLocks noGrp="1"/>
          </p:cNvSpPr>
          <p:nvPr>
            <p:ph type="title"/>
          </p:nvPr>
        </p:nvSpPr>
        <p:spPr/>
        <p:txBody>
          <a:bodyPr>
            <a:normAutofit fontScale="90000"/>
          </a:bodyPr>
          <a:lstStyle/>
          <a:p>
            <a:r>
              <a:rPr lang="it-IT" sz="3700" dirty="0">
                <a:solidFill>
                  <a:srgbClr val="464646"/>
                </a:solidFill>
              </a:rPr>
              <a:t>Il SISMA – BONUS nella legge di bilancio </a:t>
            </a:r>
            <a:r>
              <a:rPr lang="it-IT" sz="3700" dirty="0" smtClean="0">
                <a:solidFill>
                  <a:srgbClr val="464646"/>
                </a:solidFill>
              </a:rPr>
              <a:t>2017 / 3</a:t>
            </a:r>
            <a:endParaRPr lang="it-IT" dirty="0"/>
          </a:p>
        </p:txBody>
      </p:sp>
      <p:sp>
        <p:nvSpPr>
          <p:cNvPr id="4" name="Segnaposto numero diapositiva 3"/>
          <p:cNvSpPr>
            <a:spLocks noGrp="1"/>
          </p:cNvSpPr>
          <p:nvPr>
            <p:ph type="sldNum" sz="quarter" idx="12"/>
          </p:nvPr>
        </p:nvSpPr>
        <p:spPr/>
        <p:txBody>
          <a:bodyPr/>
          <a:lstStyle/>
          <a:p>
            <a:fld id="{249612B1-D23A-44E6-A8BA-F1422040AB3F}" type="slidenum">
              <a:rPr lang="it-IT" smtClean="0"/>
              <a:pPr/>
              <a:t>29</a:t>
            </a:fld>
            <a:endParaRPr lang="it-IT"/>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229600" cy="4900000"/>
          </a:xfrm>
        </p:spPr>
        <p:txBody>
          <a:bodyPr>
            <a:normAutofit fontScale="92500" lnSpcReduction="20000"/>
          </a:bodyPr>
          <a:lstStyle/>
          <a:p>
            <a:pPr marL="109728" indent="0" algn="just">
              <a:buNone/>
            </a:pPr>
            <a:r>
              <a:rPr lang="it-IT" dirty="0"/>
              <a:t>La legge di bilancio 2016 (L. n. 208/2015) ha inserito nell'articolo 14 del DL n. 63/2013 il comma 2-ter </a:t>
            </a:r>
            <a:r>
              <a:rPr lang="it-IT" b="1" dirty="0"/>
              <a:t>consentendo ai soggetti </a:t>
            </a:r>
            <a:r>
              <a:rPr lang="it-IT" dirty="0"/>
              <a:t>che si trovano nelle condizioni di cui all'articolo 11, comma 2, e all'articolo 13, comma 1, lettera a), e comma 5, lettera a), del TUIR) (</a:t>
            </a:r>
            <a:r>
              <a:rPr lang="it-IT" b="1" dirty="0"/>
              <a:t>cd. no </a:t>
            </a:r>
            <a:r>
              <a:rPr lang="it-IT" b="1" dirty="0" err="1"/>
              <a:t>tax</a:t>
            </a:r>
            <a:r>
              <a:rPr lang="it-IT" b="1" dirty="0"/>
              <a:t> area</a:t>
            </a:r>
            <a:r>
              <a:rPr lang="it-IT" dirty="0"/>
              <a:t>) </a:t>
            </a:r>
            <a:r>
              <a:rPr lang="it-IT" b="1" dirty="0"/>
              <a:t>di cedere, ai fornitori che hanno effettuato i lavori</a:t>
            </a:r>
            <a:r>
              <a:rPr lang="it-IT" dirty="0"/>
              <a:t>, </a:t>
            </a:r>
            <a:r>
              <a:rPr lang="it-IT" b="1" dirty="0"/>
              <a:t>il credito</a:t>
            </a:r>
            <a:r>
              <a:rPr lang="it-IT" dirty="0"/>
              <a:t> corrispondente alla detrazione spettante per le spese sostenute nel 2016 per gli </a:t>
            </a:r>
            <a:r>
              <a:rPr lang="it-IT" b="1" dirty="0"/>
              <a:t>interventi di riqualificazione energetica di parti comuni degli edifici condominiali</a:t>
            </a:r>
            <a:r>
              <a:rPr lang="it-IT" dirty="0" smtClean="0"/>
              <a:t>.</a:t>
            </a:r>
          </a:p>
          <a:p>
            <a:pPr marL="109728" indent="0" algn="just">
              <a:buNone/>
            </a:pPr>
            <a:endParaRPr lang="it-IT" dirty="0" smtClean="0"/>
          </a:p>
          <a:p>
            <a:pPr marL="109728" indent="0" algn="just">
              <a:buNone/>
            </a:pPr>
            <a:r>
              <a:rPr lang="it-IT" dirty="0" smtClean="0"/>
              <a:t>Le </a:t>
            </a:r>
            <a:r>
              <a:rPr lang="it-IT" dirty="0"/>
              <a:t>relative modalità attuative sono state definite con il </a:t>
            </a:r>
            <a:r>
              <a:rPr lang="it-IT" b="1" dirty="0"/>
              <a:t>Provvedimento del Direttore dell'Agenzia delle entrate 22 marzo 2016, prot. n. 43434</a:t>
            </a:r>
            <a:r>
              <a:rPr lang="it-IT" dirty="0"/>
              <a:t>. </a:t>
            </a:r>
          </a:p>
          <a:p>
            <a:pPr marL="109728" indent="0">
              <a:buNone/>
            </a:pPr>
            <a:endParaRPr lang="it-IT" dirty="0"/>
          </a:p>
        </p:txBody>
      </p:sp>
      <p:sp>
        <p:nvSpPr>
          <p:cNvPr id="3" name="Segnaposto numero diapositiva 2"/>
          <p:cNvSpPr>
            <a:spLocks noGrp="1"/>
          </p:cNvSpPr>
          <p:nvPr>
            <p:ph type="sldNum" sz="quarter" idx="12"/>
          </p:nvPr>
        </p:nvSpPr>
        <p:spPr/>
        <p:txBody>
          <a:bodyPr/>
          <a:lstStyle/>
          <a:p>
            <a:fld id="{249612B1-D23A-44E6-A8BA-F1422040AB3F}" type="slidenum">
              <a:rPr lang="it-IT" smtClean="0"/>
              <a:pPr/>
              <a:t>3</a:t>
            </a:fld>
            <a:endParaRPr lang="it-IT"/>
          </a:p>
        </p:txBody>
      </p:sp>
      <p:sp>
        <p:nvSpPr>
          <p:cNvPr id="4" name="Titolo 3"/>
          <p:cNvSpPr>
            <a:spLocks noGrp="1"/>
          </p:cNvSpPr>
          <p:nvPr>
            <p:ph type="title"/>
          </p:nvPr>
        </p:nvSpPr>
        <p:spPr/>
        <p:txBody>
          <a:bodyPr/>
          <a:lstStyle/>
          <a:p>
            <a:r>
              <a:rPr lang="it-IT" b="0" dirty="0" smtClean="0">
                <a:effectLst/>
              </a:rPr>
              <a:t>Evoluzione normativa</a:t>
            </a:r>
            <a:endParaRPr lang="it-IT" b="0" dirty="0">
              <a:effectLst/>
            </a:endParaRPr>
          </a:p>
        </p:txBody>
      </p:sp>
    </p:spTree>
    <p:extLst>
      <p:ext uri="{BB962C8B-B14F-4D97-AF65-F5344CB8AC3E}">
        <p14:creationId xmlns:p14="http://schemas.microsoft.com/office/powerpoint/2010/main" val="24326374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229600" cy="5044016"/>
          </a:xfrm>
        </p:spPr>
        <p:txBody>
          <a:bodyPr>
            <a:normAutofit fontScale="92500" lnSpcReduction="10000"/>
          </a:bodyPr>
          <a:lstStyle/>
          <a:p>
            <a:pPr algn="just"/>
            <a:r>
              <a:rPr lang="it-IT" dirty="0" smtClean="0"/>
              <a:t>Infine, sempre in riferimento agli interventi sulle </a:t>
            </a:r>
            <a:r>
              <a:rPr lang="it-IT" b="1" dirty="0" smtClean="0"/>
              <a:t>parti comuni</a:t>
            </a:r>
            <a:r>
              <a:rPr lang="it-IT" dirty="0" smtClean="0"/>
              <a:t> </a:t>
            </a:r>
            <a:r>
              <a:rPr lang="it-IT" b="1" dirty="0" smtClean="0"/>
              <a:t>degli edifici condominiali</a:t>
            </a:r>
            <a:r>
              <a:rPr lang="it-IT" dirty="0" smtClean="0"/>
              <a:t>, a decorrere dal 1° gennaio 2017, è stata introdotta la possibilità di optare, in luogo della detrazione, per la </a:t>
            </a:r>
            <a:r>
              <a:rPr lang="it-IT" b="1" dirty="0" smtClean="0"/>
              <a:t>cessione</a:t>
            </a:r>
            <a:r>
              <a:rPr lang="it-IT" dirty="0" smtClean="0"/>
              <a:t> </a:t>
            </a:r>
            <a:r>
              <a:rPr lang="it-IT" b="1" dirty="0" smtClean="0"/>
              <a:t>del</a:t>
            </a:r>
            <a:r>
              <a:rPr lang="it-IT" dirty="0" smtClean="0"/>
              <a:t> corrispondente </a:t>
            </a:r>
            <a:r>
              <a:rPr lang="it-IT" b="1" dirty="0" smtClean="0"/>
              <a:t>credito</a:t>
            </a:r>
            <a:r>
              <a:rPr lang="it-IT" dirty="0" smtClean="0"/>
              <a:t> ai fornitori che hanno effettuato gli interventi nonché a soggetti privati, con possibilità di ulteriore cessione.</a:t>
            </a:r>
          </a:p>
          <a:p>
            <a:pPr algn="just"/>
            <a:endParaRPr lang="it-IT" dirty="0" smtClean="0"/>
          </a:p>
          <a:p>
            <a:pPr algn="just"/>
            <a:r>
              <a:rPr lang="it-IT" dirty="0" smtClean="0"/>
              <a:t>E’ esclusa la cessione ad istituti di credito ed intermediari finanziari.</a:t>
            </a:r>
          </a:p>
          <a:p>
            <a:pPr>
              <a:buNone/>
            </a:pPr>
            <a:endParaRPr lang="it-IT" dirty="0" smtClean="0"/>
          </a:p>
          <a:p>
            <a:pPr algn="just">
              <a:buNone/>
            </a:pPr>
            <a:r>
              <a:rPr lang="it-IT" dirty="0" smtClean="0"/>
              <a:t>   </a:t>
            </a:r>
            <a:endParaRPr lang="it-IT" dirty="0"/>
          </a:p>
        </p:txBody>
      </p:sp>
      <p:sp>
        <p:nvSpPr>
          <p:cNvPr id="3" name="Titolo 2"/>
          <p:cNvSpPr>
            <a:spLocks noGrp="1"/>
          </p:cNvSpPr>
          <p:nvPr>
            <p:ph type="title"/>
          </p:nvPr>
        </p:nvSpPr>
        <p:spPr/>
        <p:txBody>
          <a:bodyPr>
            <a:normAutofit fontScale="90000"/>
          </a:bodyPr>
          <a:lstStyle/>
          <a:p>
            <a:r>
              <a:rPr lang="it-IT" sz="3700" dirty="0">
                <a:solidFill>
                  <a:srgbClr val="464646"/>
                </a:solidFill>
              </a:rPr>
              <a:t>Il SISMA – BONUS nella legge di bilancio </a:t>
            </a:r>
            <a:r>
              <a:rPr lang="it-IT" sz="3700" dirty="0" smtClean="0">
                <a:solidFill>
                  <a:srgbClr val="464646"/>
                </a:solidFill>
              </a:rPr>
              <a:t>2017 / 4</a:t>
            </a:r>
            <a:endParaRPr lang="it-IT" dirty="0"/>
          </a:p>
        </p:txBody>
      </p:sp>
      <p:sp>
        <p:nvSpPr>
          <p:cNvPr id="4" name="Segnaposto numero diapositiva 3"/>
          <p:cNvSpPr>
            <a:spLocks noGrp="1"/>
          </p:cNvSpPr>
          <p:nvPr>
            <p:ph type="sldNum" sz="quarter" idx="12"/>
          </p:nvPr>
        </p:nvSpPr>
        <p:spPr/>
        <p:txBody>
          <a:bodyPr/>
          <a:lstStyle/>
          <a:p>
            <a:fld id="{249612B1-D23A-44E6-A8BA-F1422040AB3F}" type="slidenum">
              <a:rPr lang="it-IT" smtClean="0"/>
              <a:pPr/>
              <a:t>30</a:t>
            </a:fld>
            <a:endParaRPr lang="it-IT"/>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algn="just"/>
            <a:r>
              <a:rPr lang="it-IT" dirty="0" smtClean="0"/>
              <a:t>La possibilità di cedere il credito riguarda tutti i potenziali beneficiari della detrazione,compresi coloro che, in  concreto, non potrebbero  fruirne in  quanto non sono tenuti al versamento dell’imposta.</a:t>
            </a:r>
          </a:p>
          <a:p>
            <a:pPr algn="just"/>
            <a:endParaRPr lang="it-IT" dirty="0" smtClean="0"/>
          </a:p>
          <a:p>
            <a:pPr algn="just"/>
            <a:r>
              <a:rPr lang="it-IT" dirty="0" smtClean="0"/>
              <a:t>Hanno la stessa facoltà, inoltre, i soggetti </a:t>
            </a:r>
            <a:r>
              <a:rPr lang="it-IT" dirty="0" err="1" smtClean="0"/>
              <a:t>Ires</a:t>
            </a:r>
            <a:r>
              <a:rPr lang="it-IT" dirty="0" smtClean="0"/>
              <a:t> e i cessionari del credito che possono, a loro volta, cedere il credito ottenuto.</a:t>
            </a:r>
          </a:p>
        </p:txBody>
      </p:sp>
      <p:sp>
        <p:nvSpPr>
          <p:cNvPr id="3" name="Segnaposto numero diapositiva 2"/>
          <p:cNvSpPr>
            <a:spLocks noGrp="1"/>
          </p:cNvSpPr>
          <p:nvPr>
            <p:ph type="sldNum" sz="quarter" idx="12"/>
          </p:nvPr>
        </p:nvSpPr>
        <p:spPr/>
        <p:txBody>
          <a:bodyPr/>
          <a:lstStyle/>
          <a:p>
            <a:fld id="{249612B1-D23A-44E6-A8BA-F1422040AB3F}" type="slidenum">
              <a:rPr lang="it-IT" smtClean="0"/>
              <a:pPr/>
              <a:t>31</a:t>
            </a:fld>
            <a:endParaRPr lang="it-IT"/>
          </a:p>
        </p:txBody>
      </p:sp>
      <p:sp>
        <p:nvSpPr>
          <p:cNvPr id="4" name="Titolo 3"/>
          <p:cNvSpPr>
            <a:spLocks noGrp="1"/>
          </p:cNvSpPr>
          <p:nvPr>
            <p:ph type="title"/>
          </p:nvPr>
        </p:nvSpPr>
        <p:spPr/>
        <p:txBody>
          <a:bodyPr/>
          <a:lstStyle/>
          <a:p>
            <a:r>
              <a:rPr lang="it-IT" dirty="0" smtClean="0"/>
              <a:t>Cessione del credito</a:t>
            </a:r>
            <a:endParaRPr lang="it-IT"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229600" cy="4972008"/>
          </a:xfrm>
        </p:spPr>
        <p:txBody>
          <a:bodyPr>
            <a:normAutofit fontScale="25000" lnSpcReduction="20000"/>
          </a:bodyPr>
          <a:lstStyle/>
          <a:p>
            <a:pPr algn="just">
              <a:buNone/>
            </a:pPr>
            <a:r>
              <a:rPr lang="it-IT" dirty="0" smtClean="0"/>
              <a:t>	</a:t>
            </a:r>
            <a:r>
              <a:rPr lang="it-IT" sz="7200" dirty="0" smtClean="0"/>
              <a:t>Con  la  </a:t>
            </a:r>
            <a:r>
              <a:rPr lang="it-IT" sz="7200" b="1" dirty="0" smtClean="0"/>
              <a:t>circolare  n.  17/E  del  23  luglio  2018</a:t>
            </a:r>
            <a:r>
              <a:rPr lang="it-IT" sz="7200" dirty="0" smtClean="0"/>
              <a:t>,  l’Agenzia  delle  Entrate  ha  specificato  che anche  per  la  cessione  del  credito  corrispondente  alla  detrazione  spettante  per  gli interventi  relative  all’adozione  di  misure  antisismiche  sono  valide  le  disposizioni contenute nella precedente circolare n. 11/E del 18 maggio 2018, dettate in materia di cessione del credito per interventi di efficienza energetica.</a:t>
            </a:r>
          </a:p>
          <a:p>
            <a:pPr algn="just">
              <a:buNone/>
            </a:pPr>
            <a:endParaRPr lang="it-IT" sz="7200" dirty="0" smtClean="0"/>
          </a:p>
          <a:p>
            <a:pPr algn="just"/>
            <a:r>
              <a:rPr lang="it-IT" sz="7200" dirty="0" smtClean="0"/>
              <a:t>In particolare:</a:t>
            </a:r>
          </a:p>
          <a:p>
            <a:pPr algn="just"/>
            <a:r>
              <a:rPr lang="it-IT" sz="7200" dirty="0" smtClean="0"/>
              <a:t>la  cessione  del  credito  deve  intendersi  limitata  ad  </a:t>
            </a:r>
            <a:r>
              <a:rPr lang="it-IT" sz="7200" b="1" dirty="0" smtClean="0"/>
              <a:t>una  sola  eventuale  cessione successiva a quella originaria</a:t>
            </a:r>
            <a:r>
              <a:rPr lang="it-IT" sz="7200" dirty="0" smtClean="0"/>
              <a:t>;</a:t>
            </a:r>
          </a:p>
          <a:p>
            <a:pPr algn="just"/>
            <a:r>
              <a:rPr lang="it-IT" sz="7200" dirty="0" smtClean="0"/>
              <a:t>per  </a:t>
            </a:r>
            <a:r>
              <a:rPr lang="it-IT" sz="7200" b="1" dirty="0" smtClean="0"/>
              <a:t>“altri  soggetti  privati”</a:t>
            </a:r>
            <a:r>
              <a:rPr lang="it-IT" sz="7200" dirty="0" smtClean="0"/>
              <a:t>  devono  intendersi  i  soggetti  diversi  dai  fornitori,  che siano comunque </a:t>
            </a:r>
            <a:r>
              <a:rPr lang="it-IT" sz="7200" b="1" dirty="0" smtClean="0"/>
              <a:t>collegati al rapporto che ha dato origine alla detrazione</a:t>
            </a:r>
            <a:r>
              <a:rPr lang="it-IT" sz="7200" dirty="0" smtClean="0"/>
              <a:t>. Per  esempio,  per  i  lavori  condominiali  la  detrazione  potrà  essere  ceduta  nei confronti  degli  altri  soggetti  titolari  delle  detrazioni  spettanti  per  i  medesimi interventi  (comproprietari,  proprietari  di  altre  unità  delle  stesso  edificio)  o,  più  in generale,  nel  caso  in  cui  i  lavori  vengano  effettuati  da  soggetti  societari appartenenti  a  un  gruppo,  nei  confronti  delle  altre  società  del  gruppo,  ad esclusione degli istituti di credito e degli intermediari finanziari.</a:t>
            </a:r>
            <a:endParaRPr lang="it-IT" sz="7200" dirty="0"/>
          </a:p>
        </p:txBody>
      </p:sp>
      <p:sp>
        <p:nvSpPr>
          <p:cNvPr id="3" name="Segnaposto numero diapositiva 2"/>
          <p:cNvSpPr>
            <a:spLocks noGrp="1"/>
          </p:cNvSpPr>
          <p:nvPr>
            <p:ph type="sldNum" sz="quarter" idx="12"/>
          </p:nvPr>
        </p:nvSpPr>
        <p:spPr/>
        <p:txBody>
          <a:bodyPr/>
          <a:lstStyle/>
          <a:p>
            <a:fld id="{249612B1-D23A-44E6-A8BA-F1422040AB3F}" type="slidenum">
              <a:rPr lang="it-IT" smtClean="0"/>
              <a:pPr/>
              <a:t>32</a:t>
            </a:fld>
            <a:endParaRPr lang="it-IT"/>
          </a:p>
        </p:txBody>
      </p:sp>
      <p:sp>
        <p:nvSpPr>
          <p:cNvPr id="4" name="Titolo 3"/>
          <p:cNvSpPr>
            <a:spLocks noGrp="1"/>
          </p:cNvSpPr>
          <p:nvPr>
            <p:ph type="title"/>
          </p:nvPr>
        </p:nvSpPr>
        <p:spPr/>
        <p:txBody>
          <a:bodyPr/>
          <a:lstStyle/>
          <a:p>
            <a:r>
              <a:rPr lang="it-IT" dirty="0" smtClean="0"/>
              <a:t>Cessione del credito</a:t>
            </a:r>
            <a:endParaRPr lang="it-IT"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77500" lnSpcReduction="20000"/>
          </a:bodyPr>
          <a:lstStyle/>
          <a:p>
            <a:pPr algn="just">
              <a:buNone/>
            </a:pPr>
            <a:r>
              <a:rPr lang="it-IT" dirty="0" smtClean="0"/>
              <a:t>	L'Agenzia delle entrate ha disciplinato le modalità attuative della cessione del credito con un </a:t>
            </a:r>
            <a:r>
              <a:rPr lang="it-IT" u="sng" dirty="0" smtClean="0">
                <a:hlinkClick r:id="rId2"/>
              </a:rPr>
              <a:t>provvedimento</a:t>
            </a:r>
            <a:r>
              <a:rPr lang="it-IT" dirty="0" smtClean="0"/>
              <a:t> dell'8 giugno 2017 come di seguito riepilogato.</a:t>
            </a:r>
          </a:p>
          <a:p>
            <a:pPr algn="just">
              <a:buNone/>
            </a:pPr>
            <a:endParaRPr lang="it-IT" dirty="0" smtClean="0"/>
          </a:p>
          <a:p>
            <a:pPr algn="just">
              <a:buFont typeface="Wingdings" pitchFamily="2" charset="2"/>
              <a:buChar char="Ø"/>
            </a:pPr>
            <a:r>
              <a:rPr lang="it-IT" dirty="0" smtClean="0"/>
              <a:t>Il  </a:t>
            </a:r>
            <a:r>
              <a:rPr lang="it-IT" dirty="0" smtClean="0"/>
              <a:t>condomino  può  cedere  </a:t>
            </a:r>
            <a:r>
              <a:rPr lang="it-IT" b="1" dirty="0" smtClean="0"/>
              <a:t>l’intera  detrazione  </a:t>
            </a:r>
            <a:r>
              <a:rPr lang="it-IT" dirty="0" smtClean="0"/>
              <a:t>calcolata  o  sulla  base  della  spesa approvata  dalla  delibera assembleare  per  l’esecuzione  dei  lavori,  per  la  quota  a  lui imputabile,  o  sulla  base  delle  spese  sostenute  nel  periodo  d’imposta  dal  condominio, anche  sotto  forma  di  cessione  del  credito  d’imposta  ai  fornitori,  per  la  quota  a  lui imputabile.</a:t>
            </a:r>
          </a:p>
          <a:p>
            <a:pPr algn="just">
              <a:buFont typeface="Wingdings" pitchFamily="2" charset="2"/>
              <a:buChar char="Ø"/>
            </a:pPr>
            <a:endParaRPr lang="it-IT" dirty="0" smtClean="0"/>
          </a:p>
          <a:p>
            <a:pPr algn="just">
              <a:buFont typeface="Wingdings" pitchFamily="2" charset="2"/>
              <a:buChar char="Ø"/>
            </a:pPr>
            <a:r>
              <a:rPr lang="it-IT" dirty="0" smtClean="0"/>
              <a:t>La </a:t>
            </a:r>
            <a:r>
              <a:rPr lang="it-IT" dirty="0" smtClean="0"/>
              <a:t>cessione deve riguardare l’intera detrazione in quanto il condomino non può cedere rate residue di detrazione.</a:t>
            </a:r>
            <a:endParaRPr lang="it-IT" dirty="0"/>
          </a:p>
        </p:txBody>
      </p:sp>
      <p:sp>
        <p:nvSpPr>
          <p:cNvPr id="3" name="Segnaposto numero diapositiva 2"/>
          <p:cNvSpPr>
            <a:spLocks noGrp="1"/>
          </p:cNvSpPr>
          <p:nvPr>
            <p:ph type="sldNum" sz="quarter" idx="12"/>
          </p:nvPr>
        </p:nvSpPr>
        <p:spPr/>
        <p:txBody>
          <a:bodyPr/>
          <a:lstStyle/>
          <a:p>
            <a:fld id="{249612B1-D23A-44E6-A8BA-F1422040AB3F}" type="slidenum">
              <a:rPr lang="it-IT" smtClean="0"/>
              <a:pPr/>
              <a:t>33</a:t>
            </a:fld>
            <a:endParaRPr lang="it-IT"/>
          </a:p>
        </p:txBody>
      </p:sp>
      <p:sp>
        <p:nvSpPr>
          <p:cNvPr id="4" name="Titolo 3"/>
          <p:cNvSpPr>
            <a:spLocks noGrp="1"/>
          </p:cNvSpPr>
          <p:nvPr>
            <p:ph type="title"/>
          </p:nvPr>
        </p:nvSpPr>
        <p:spPr/>
        <p:txBody>
          <a:bodyPr/>
          <a:lstStyle/>
          <a:p>
            <a:r>
              <a:rPr lang="it-IT" dirty="0" smtClean="0"/>
              <a:t>Cessione del credito</a:t>
            </a:r>
            <a:endParaRPr lang="it-IT"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algn="just">
              <a:buFont typeface="Wingdings" pitchFamily="2" charset="2"/>
              <a:buChar char="Ø"/>
            </a:pPr>
            <a:r>
              <a:rPr lang="it-IT" b="1" dirty="0" smtClean="0"/>
              <a:t>Il  condomino  </a:t>
            </a:r>
            <a:r>
              <a:rPr lang="it-IT" dirty="0" smtClean="0"/>
              <a:t>che  cede  il  credito,  se  i  dati  della  cessione  non  sono  già  stati  indicati nella  delibera  condominiale  che  approva  gli  interventi,  deve  comunicare all’amministratore  del  condominio,  entro  il  31  dicembre  del  periodo  d’imposta  di riferimento,  l’avvenuta  cessione  del  credito  e  la  relativa  accettazione  da  parte  del cessionario,  indicando,  oltre  ai  propri  dati,  la  denominazione  e  il  codice  fiscale  di quest’ultimo.</a:t>
            </a:r>
            <a:endParaRPr lang="it-IT" dirty="0"/>
          </a:p>
        </p:txBody>
      </p:sp>
      <p:sp>
        <p:nvSpPr>
          <p:cNvPr id="3" name="Segnaposto numero diapositiva 2"/>
          <p:cNvSpPr>
            <a:spLocks noGrp="1"/>
          </p:cNvSpPr>
          <p:nvPr>
            <p:ph type="sldNum" sz="quarter" idx="12"/>
          </p:nvPr>
        </p:nvSpPr>
        <p:spPr/>
        <p:txBody>
          <a:bodyPr/>
          <a:lstStyle/>
          <a:p>
            <a:fld id="{249612B1-D23A-44E6-A8BA-F1422040AB3F}" type="slidenum">
              <a:rPr lang="it-IT" smtClean="0"/>
              <a:pPr/>
              <a:t>34</a:t>
            </a:fld>
            <a:endParaRPr lang="it-IT"/>
          </a:p>
        </p:txBody>
      </p:sp>
      <p:sp>
        <p:nvSpPr>
          <p:cNvPr id="4" name="Titolo 3"/>
          <p:cNvSpPr>
            <a:spLocks noGrp="1"/>
          </p:cNvSpPr>
          <p:nvPr>
            <p:ph type="title"/>
          </p:nvPr>
        </p:nvSpPr>
        <p:spPr/>
        <p:txBody>
          <a:bodyPr/>
          <a:lstStyle/>
          <a:p>
            <a:r>
              <a:rPr lang="it-IT" dirty="0" smtClean="0"/>
              <a:t>Cessione del credito</a:t>
            </a:r>
            <a:endParaRPr lang="it-IT"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77500" lnSpcReduction="20000"/>
          </a:bodyPr>
          <a:lstStyle/>
          <a:p>
            <a:pPr algn="just">
              <a:buNone/>
            </a:pPr>
            <a:r>
              <a:rPr lang="it-IT" dirty="0" smtClean="0"/>
              <a:t>	</a:t>
            </a:r>
            <a:r>
              <a:rPr lang="it-IT" b="1" dirty="0" smtClean="0"/>
              <a:t>L’amministratore del condominio </a:t>
            </a:r>
            <a:r>
              <a:rPr lang="it-IT" dirty="0" smtClean="0"/>
              <a:t>effettua le seguenti operazioni:</a:t>
            </a:r>
          </a:p>
          <a:p>
            <a:pPr algn="just">
              <a:buFont typeface="Wingdings" pitchFamily="2" charset="2"/>
              <a:buChar char="Ø"/>
            </a:pPr>
            <a:endParaRPr lang="it-IT" dirty="0" smtClean="0"/>
          </a:p>
          <a:p>
            <a:pPr algn="just">
              <a:buFont typeface="Wingdings" pitchFamily="2" charset="2"/>
              <a:buChar char="Ø"/>
            </a:pPr>
            <a:r>
              <a:rPr lang="it-IT" dirty="0" smtClean="0"/>
              <a:t>comunica  annualmente  all’Agenzia  delle  Entrate  i  dati  del  cessionario, l’accettazione  da  parte  di  quest’ultimo  del  credito  ceduto  e  l’importo  dello   stesso, spettante  sulla  base  delle  spese  sostenute  dal  condominio  </a:t>
            </a:r>
            <a:r>
              <a:rPr lang="it-IT" b="1" dirty="0" smtClean="0"/>
              <a:t>entro  il  31  dicembre dell’anno precedente </a:t>
            </a:r>
            <a:r>
              <a:rPr lang="it-IT" dirty="0" smtClean="0"/>
              <a:t>(</a:t>
            </a:r>
            <a:r>
              <a:rPr lang="it-IT" b="1" dirty="0" smtClean="0"/>
              <a:t>in mancanza di questa comunicazione la cessione del credito è inefficace</a:t>
            </a:r>
            <a:r>
              <a:rPr lang="it-IT" dirty="0" smtClean="0"/>
              <a:t>);</a:t>
            </a:r>
          </a:p>
          <a:p>
            <a:pPr algn="just">
              <a:buFont typeface="Wingdings" pitchFamily="2" charset="2"/>
              <a:buChar char="Ø"/>
            </a:pPr>
            <a:r>
              <a:rPr lang="it-IT" dirty="0" smtClean="0"/>
              <a:t>consegna  al  condomino  la  certificazione  delle  spese  a  lui  imputabili,  indicando  il protocollo telematico con il quale ha effettuato la comunicazione all’Agenzia. </a:t>
            </a:r>
          </a:p>
          <a:p>
            <a:pPr algn="just">
              <a:buNone/>
            </a:pPr>
            <a:r>
              <a:rPr lang="it-IT" dirty="0" smtClean="0"/>
              <a:t>	</a:t>
            </a:r>
          </a:p>
          <a:p>
            <a:pPr algn="just">
              <a:buNone/>
            </a:pPr>
            <a:r>
              <a:rPr lang="it-IT" dirty="0" smtClean="0"/>
              <a:t>	</a:t>
            </a:r>
            <a:r>
              <a:rPr lang="it-IT" i="1" dirty="0" smtClean="0"/>
              <a:t>Nei “condomini minimi” senza obbligo di nomina dell’amministratore agli adempimenti può provvedere uno dei condomini</a:t>
            </a:r>
            <a:endParaRPr lang="it-IT" i="1" dirty="0"/>
          </a:p>
        </p:txBody>
      </p:sp>
      <p:sp>
        <p:nvSpPr>
          <p:cNvPr id="3" name="Segnaposto numero diapositiva 2"/>
          <p:cNvSpPr>
            <a:spLocks noGrp="1"/>
          </p:cNvSpPr>
          <p:nvPr>
            <p:ph type="sldNum" sz="quarter" idx="12"/>
          </p:nvPr>
        </p:nvSpPr>
        <p:spPr/>
        <p:txBody>
          <a:bodyPr/>
          <a:lstStyle/>
          <a:p>
            <a:fld id="{249612B1-D23A-44E6-A8BA-F1422040AB3F}" type="slidenum">
              <a:rPr lang="it-IT" smtClean="0"/>
              <a:pPr/>
              <a:t>35</a:t>
            </a:fld>
            <a:endParaRPr lang="it-IT"/>
          </a:p>
        </p:txBody>
      </p:sp>
      <p:sp>
        <p:nvSpPr>
          <p:cNvPr id="4" name="Titolo 3"/>
          <p:cNvSpPr>
            <a:spLocks noGrp="1"/>
          </p:cNvSpPr>
          <p:nvPr>
            <p:ph type="title"/>
          </p:nvPr>
        </p:nvSpPr>
        <p:spPr/>
        <p:txBody>
          <a:bodyPr/>
          <a:lstStyle/>
          <a:p>
            <a:r>
              <a:rPr lang="it-IT" dirty="0" smtClean="0"/>
              <a:t>Cessione del credito</a:t>
            </a:r>
            <a:endParaRPr lang="it-IT"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20000"/>
          </a:bodyPr>
          <a:lstStyle/>
          <a:p>
            <a:pPr algn="just">
              <a:buFont typeface="Wingdings" pitchFamily="2" charset="2"/>
              <a:buChar char="Ø"/>
            </a:pPr>
            <a:r>
              <a:rPr lang="it-IT" dirty="0" smtClean="0"/>
              <a:t>L’Agenzia  delle  Entrate  rende  visibile  nel </a:t>
            </a:r>
            <a:r>
              <a:rPr lang="it-IT" b="1" dirty="0" smtClean="0"/>
              <a:t>“Cassetto  fiscale”</a:t>
            </a:r>
            <a:r>
              <a:rPr lang="it-IT" dirty="0" smtClean="0"/>
              <a:t>  del  cessionario  il  credito che  gli  è  stato  attribuito.</a:t>
            </a:r>
          </a:p>
          <a:p>
            <a:pPr algn="just">
              <a:buFont typeface="Wingdings" pitchFamily="2" charset="2"/>
              <a:buChar char="Ø"/>
            </a:pPr>
            <a:r>
              <a:rPr lang="it-IT" dirty="0" smtClean="0"/>
              <a:t>Tale  credito  potrà  essere  utilizzato  solo  dopo  la  relativa </a:t>
            </a:r>
            <a:r>
              <a:rPr lang="it-IT" b="1" dirty="0" smtClean="0"/>
              <a:t>accettazione</a:t>
            </a:r>
            <a:r>
              <a:rPr lang="it-IT" dirty="0" smtClean="0"/>
              <a:t>,  che  deve  avvenire  attraverso  le  funzionalità  rese  disponibili  nello  stesso “Cassetto fiscale”.</a:t>
            </a:r>
          </a:p>
          <a:p>
            <a:pPr algn="just">
              <a:buFont typeface="Wingdings" pitchFamily="2" charset="2"/>
              <a:buChar char="Ø"/>
            </a:pPr>
            <a:r>
              <a:rPr lang="it-IT" dirty="0" smtClean="0"/>
              <a:t>Le  informazioni  sull’accettazione  del  credito  da  parte  del  cessionario  sono  rese  visibili anche nel “Cassetto fiscale” del cedente.</a:t>
            </a:r>
          </a:p>
          <a:p>
            <a:pPr algn="just">
              <a:buFont typeface="Wingdings" pitchFamily="2" charset="2"/>
              <a:buChar char="Ø"/>
            </a:pPr>
            <a:r>
              <a:rPr lang="it-IT" dirty="0" smtClean="0"/>
              <a:t>Chi  riceve  il  credito  può  cederlo,  in  tutto  o  in  parte,  solo  dopo  che  tale  credito  è divenuto disponibile.</a:t>
            </a:r>
            <a:endParaRPr lang="it-IT" dirty="0"/>
          </a:p>
        </p:txBody>
      </p:sp>
      <p:sp>
        <p:nvSpPr>
          <p:cNvPr id="3" name="Segnaposto numero diapositiva 2"/>
          <p:cNvSpPr>
            <a:spLocks noGrp="1"/>
          </p:cNvSpPr>
          <p:nvPr>
            <p:ph type="sldNum" sz="quarter" idx="12"/>
          </p:nvPr>
        </p:nvSpPr>
        <p:spPr/>
        <p:txBody>
          <a:bodyPr/>
          <a:lstStyle/>
          <a:p>
            <a:fld id="{249612B1-D23A-44E6-A8BA-F1422040AB3F}" type="slidenum">
              <a:rPr lang="it-IT" smtClean="0"/>
              <a:pPr/>
              <a:t>36</a:t>
            </a:fld>
            <a:endParaRPr lang="it-IT"/>
          </a:p>
        </p:txBody>
      </p:sp>
      <p:sp>
        <p:nvSpPr>
          <p:cNvPr id="4" name="Titolo 3"/>
          <p:cNvSpPr>
            <a:spLocks noGrp="1"/>
          </p:cNvSpPr>
          <p:nvPr>
            <p:ph type="title"/>
          </p:nvPr>
        </p:nvSpPr>
        <p:spPr/>
        <p:txBody>
          <a:bodyPr/>
          <a:lstStyle/>
          <a:p>
            <a:r>
              <a:rPr lang="it-IT" dirty="0" smtClean="0"/>
              <a:t>Cessione del credito</a:t>
            </a:r>
            <a:endParaRPr lang="it-IT"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70000" lnSpcReduction="20000"/>
          </a:bodyPr>
          <a:lstStyle/>
          <a:p>
            <a:pPr algn="just">
              <a:buFont typeface="Wingdings" pitchFamily="2" charset="2"/>
              <a:buChar char="Ø"/>
            </a:pPr>
            <a:r>
              <a:rPr lang="it-IT" b="1" dirty="0" smtClean="0"/>
              <a:t>Il credito </a:t>
            </a:r>
            <a:r>
              <a:rPr lang="it-IT" dirty="0" smtClean="0"/>
              <a:t>d’imposta diventa </a:t>
            </a:r>
            <a:r>
              <a:rPr lang="it-IT" b="1" dirty="0" smtClean="0"/>
              <a:t>disponibile dal  10 marzo </a:t>
            </a:r>
            <a:r>
              <a:rPr lang="it-IT" dirty="0" smtClean="0"/>
              <a:t>(dal </a:t>
            </a:r>
            <a:r>
              <a:rPr lang="it-IT" b="1" dirty="0" smtClean="0"/>
              <a:t>20 marzo </a:t>
            </a:r>
            <a:r>
              <a:rPr lang="it-IT" dirty="0" smtClean="0"/>
              <a:t>per le spese sostenute dal 1° gennaio 2019</a:t>
            </a:r>
            <a:r>
              <a:rPr lang="it-IT" dirty="0"/>
              <a:t>) del periodo d’imposta </a:t>
            </a:r>
            <a:r>
              <a:rPr lang="it-IT" dirty="0" smtClean="0"/>
              <a:t>successivo a  </a:t>
            </a:r>
            <a:r>
              <a:rPr lang="it-IT" dirty="0" smtClean="0"/>
              <a:t>quello  in  cui  il  condominio  ha  sostenuto  la  spesa  e  nei  limiti  in  cui  il  condomino cedente abbia contribuito al relativo sostenimento per la parte non ceduta sotto forma di credito d’imposta.</a:t>
            </a:r>
          </a:p>
          <a:p>
            <a:pPr algn="just">
              <a:buFont typeface="Wingdings" pitchFamily="2" charset="2"/>
              <a:buChar char="Ø"/>
            </a:pPr>
            <a:r>
              <a:rPr lang="it-IT" dirty="0" smtClean="0"/>
              <a:t>Il credito ceduto ai fornitori si considera disponibile </a:t>
            </a:r>
            <a:r>
              <a:rPr lang="it-IT" b="1" dirty="0" smtClean="0"/>
              <a:t>dal 10 marzo</a:t>
            </a:r>
            <a:r>
              <a:rPr lang="it-IT" dirty="0" smtClean="0"/>
              <a:t> </a:t>
            </a:r>
            <a:r>
              <a:rPr lang="it-IT" dirty="0"/>
              <a:t>(dal </a:t>
            </a:r>
            <a:r>
              <a:rPr lang="it-IT" b="1" dirty="0"/>
              <a:t>20 marzo </a:t>
            </a:r>
            <a:r>
              <a:rPr lang="it-IT" dirty="0"/>
              <a:t>per le spese sostenute dal 1° gennaio 2019) del </a:t>
            </a:r>
            <a:r>
              <a:rPr lang="it-IT" dirty="0" smtClean="0"/>
              <a:t>periodo d’imposta successivo  a  quello  in  cui  il  fornitore  ha  emesso  fattura  comprensiva  del  relativo importo.</a:t>
            </a:r>
          </a:p>
          <a:p>
            <a:pPr algn="just">
              <a:buFont typeface="Wingdings" pitchFamily="2" charset="2"/>
              <a:buChar char="Ø"/>
            </a:pPr>
            <a:r>
              <a:rPr lang="it-IT" dirty="0" smtClean="0"/>
              <a:t>Se  il  cessionario  cede,  a  sua  volta,  il  credito  ricevuto,  deve  darne  comunicazione all’Agenzia  delle  Entrate  utilizzando  le  funzionalità  telematiche  rese  disponibili  dalla stessa  Agenzia,  che  attribuirà  il  credito  al  nuovo  cessionario  con  la  procedura  prima descritta.</a:t>
            </a:r>
            <a:endParaRPr lang="it-IT" dirty="0"/>
          </a:p>
        </p:txBody>
      </p:sp>
      <p:sp>
        <p:nvSpPr>
          <p:cNvPr id="3" name="Segnaposto numero diapositiva 2"/>
          <p:cNvSpPr>
            <a:spLocks noGrp="1"/>
          </p:cNvSpPr>
          <p:nvPr>
            <p:ph type="sldNum" sz="quarter" idx="12"/>
          </p:nvPr>
        </p:nvSpPr>
        <p:spPr/>
        <p:txBody>
          <a:bodyPr/>
          <a:lstStyle/>
          <a:p>
            <a:fld id="{249612B1-D23A-44E6-A8BA-F1422040AB3F}" type="slidenum">
              <a:rPr lang="it-IT" smtClean="0"/>
              <a:pPr/>
              <a:t>37</a:t>
            </a:fld>
            <a:endParaRPr lang="it-IT"/>
          </a:p>
        </p:txBody>
      </p:sp>
      <p:sp>
        <p:nvSpPr>
          <p:cNvPr id="4" name="Titolo 3"/>
          <p:cNvSpPr>
            <a:spLocks noGrp="1"/>
          </p:cNvSpPr>
          <p:nvPr>
            <p:ph type="title"/>
          </p:nvPr>
        </p:nvSpPr>
        <p:spPr/>
        <p:txBody>
          <a:bodyPr/>
          <a:lstStyle/>
          <a:p>
            <a:r>
              <a:rPr lang="it-IT" dirty="0" smtClean="0"/>
              <a:t>Cessione del credito</a:t>
            </a:r>
            <a:endParaRPr lang="it-IT"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62500" lnSpcReduction="20000"/>
          </a:bodyPr>
          <a:lstStyle/>
          <a:p>
            <a:pPr algn="just">
              <a:buFont typeface="Wingdings" pitchFamily="2" charset="2"/>
              <a:buChar char="Ø"/>
            </a:pPr>
            <a:r>
              <a:rPr lang="it-IT" dirty="0" smtClean="0"/>
              <a:t>Il  credito  d’imposta  attribuito  al  cessionario,  che  non  sia  oggetto  di  successiva cessione,  va  ripartito  </a:t>
            </a:r>
            <a:r>
              <a:rPr lang="it-IT" b="1" dirty="0" smtClean="0"/>
              <a:t>in  5  quote  annuali </a:t>
            </a:r>
            <a:r>
              <a:rPr lang="it-IT" dirty="0" smtClean="0"/>
              <a:t> di  pari  importo.  Tali  quote  sono utilizzabili  in  compensazione, presentando il modello F24 esclusivamente tramite i servizi telematici dell’Agenzia delle Entrate (</a:t>
            </a:r>
            <a:r>
              <a:rPr lang="it-IT" b="1" dirty="0" smtClean="0"/>
              <a:t>codice tributo sismabonus 6891</a:t>
            </a:r>
            <a:r>
              <a:rPr lang="it-IT" dirty="0" smtClean="0"/>
              <a:t> – </a:t>
            </a:r>
            <a:r>
              <a:rPr lang="it-IT" dirty="0" err="1" smtClean="0"/>
              <a:t>ris</a:t>
            </a:r>
            <a:r>
              <a:rPr lang="it-IT" dirty="0" smtClean="0"/>
              <a:t>. 58/2018).</a:t>
            </a:r>
          </a:p>
          <a:p>
            <a:pPr algn="just">
              <a:buFont typeface="Wingdings" pitchFamily="2" charset="2"/>
              <a:buChar char="Ø"/>
            </a:pPr>
            <a:r>
              <a:rPr lang="it-IT" dirty="0" smtClean="0"/>
              <a:t>Il successivo cessionario lo utilizza in compensazione sulla base delle rate residue.</a:t>
            </a:r>
          </a:p>
          <a:p>
            <a:pPr algn="just">
              <a:buFont typeface="Wingdings" pitchFamily="2" charset="2"/>
              <a:buChar char="Ø"/>
            </a:pPr>
            <a:r>
              <a:rPr lang="it-IT" dirty="0" smtClean="0"/>
              <a:t>Se l’importo del credito d’imposta utilizzato risulta superiore all’ammontare disponibile, anche  tenendo  conto  di  precedenti  fruizioni,  il  relativo  modello  F24  è  scartato.  Lo </a:t>
            </a:r>
            <a:r>
              <a:rPr lang="it-IT" b="1" dirty="0" smtClean="0"/>
              <a:t>scarto </a:t>
            </a:r>
            <a:r>
              <a:rPr lang="it-IT" dirty="0" smtClean="0"/>
              <a:t> è  comunicato  a  chi  ha  trasmesso  il  modello  F24  tramite  apposita  ricevuta, consultabile mediante i servizi telematici dell’Agenzia delle Entrate.</a:t>
            </a:r>
          </a:p>
          <a:p>
            <a:pPr algn="just">
              <a:buFont typeface="Wingdings" pitchFamily="2" charset="2"/>
              <a:buChar char="Ø"/>
            </a:pPr>
            <a:r>
              <a:rPr lang="it-IT" dirty="0" smtClean="0"/>
              <a:t>La  quota  di  credito  che  non  è  utilizzata  nell’anno  può  essere  utilizzata  negli  anni successivi, ma non può essere richiesta a rimborso. </a:t>
            </a:r>
            <a:endParaRPr lang="it-IT" dirty="0" smtClean="0"/>
          </a:p>
          <a:p>
            <a:pPr algn="just">
              <a:buFont typeface="Wingdings" pitchFamily="2" charset="2"/>
              <a:buChar char="Ø"/>
            </a:pPr>
            <a:r>
              <a:rPr lang="it-IT" dirty="0" smtClean="0"/>
              <a:t>Con la </a:t>
            </a:r>
            <a:r>
              <a:rPr lang="it-IT" b="1" dirty="0" err="1" smtClean="0"/>
              <a:t>ris</a:t>
            </a:r>
            <a:r>
              <a:rPr lang="it-IT" b="1" dirty="0" smtClean="0"/>
              <a:t>. 58/E del 2018 </a:t>
            </a:r>
            <a:r>
              <a:rPr lang="it-IT" dirty="0" smtClean="0"/>
              <a:t>è stato istituito il </a:t>
            </a:r>
            <a:r>
              <a:rPr lang="it-IT" b="1" dirty="0" smtClean="0"/>
              <a:t>codice tributo</a:t>
            </a:r>
            <a:r>
              <a:rPr lang="it-IT" dirty="0" smtClean="0"/>
              <a:t> da indicare nel modello F24 per usufruire del credito (</a:t>
            </a:r>
            <a:r>
              <a:rPr lang="it-IT" b="1" dirty="0" smtClean="0"/>
              <a:t>6891 «</a:t>
            </a:r>
            <a:r>
              <a:rPr lang="it-IT" b="1" dirty="0" err="1"/>
              <a:t>s</a:t>
            </a:r>
            <a:r>
              <a:rPr lang="it-IT" b="1" dirty="0" err="1" smtClean="0"/>
              <a:t>ismabonus</a:t>
            </a:r>
            <a:r>
              <a:rPr lang="it-IT" b="1" dirty="0" smtClean="0"/>
              <a:t>»</a:t>
            </a:r>
            <a:r>
              <a:rPr lang="it-IT" dirty="0" smtClean="0"/>
              <a:t>) e sono state fornite le istruzioni di compilazione del modello.</a:t>
            </a:r>
            <a:endParaRPr lang="it-IT" b="1" dirty="0"/>
          </a:p>
        </p:txBody>
      </p:sp>
      <p:sp>
        <p:nvSpPr>
          <p:cNvPr id="3" name="Segnaposto numero diapositiva 2"/>
          <p:cNvSpPr>
            <a:spLocks noGrp="1"/>
          </p:cNvSpPr>
          <p:nvPr>
            <p:ph type="sldNum" sz="quarter" idx="12"/>
          </p:nvPr>
        </p:nvSpPr>
        <p:spPr/>
        <p:txBody>
          <a:bodyPr/>
          <a:lstStyle/>
          <a:p>
            <a:fld id="{249612B1-D23A-44E6-A8BA-F1422040AB3F}" type="slidenum">
              <a:rPr lang="it-IT" smtClean="0"/>
              <a:pPr/>
              <a:t>38</a:t>
            </a:fld>
            <a:endParaRPr lang="it-IT"/>
          </a:p>
        </p:txBody>
      </p:sp>
      <p:sp>
        <p:nvSpPr>
          <p:cNvPr id="4" name="Titolo 3"/>
          <p:cNvSpPr>
            <a:spLocks noGrp="1"/>
          </p:cNvSpPr>
          <p:nvPr>
            <p:ph type="title"/>
          </p:nvPr>
        </p:nvSpPr>
        <p:spPr/>
        <p:txBody>
          <a:bodyPr/>
          <a:lstStyle/>
          <a:p>
            <a:r>
              <a:rPr lang="it-IT" dirty="0" smtClean="0"/>
              <a:t>Cessione del credito</a:t>
            </a:r>
            <a:endParaRPr lang="it-IT"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229600" cy="5116024"/>
          </a:xfrm>
        </p:spPr>
        <p:txBody>
          <a:bodyPr>
            <a:normAutofit/>
          </a:bodyPr>
          <a:lstStyle/>
          <a:p>
            <a:pPr algn="just">
              <a:buFont typeface="Wingdings" pitchFamily="2" charset="2"/>
              <a:buChar char="Ø"/>
            </a:pPr>
            <a:r>
              <a:rPr lang="it-IT" dirty="0" smtClean="0"/>
              <a:t>Se  viene  accertata  la  mancanza,  anche  parziale,  dei  requisiti  oggettivi  che  danno diritto  alla  detrazione  in  capo  al  condomino, l’Amministrazione  recupera  il  credito  corrispondente nei suoi confronti, maggiorato di interessi e sanzioni.</a:t>
            </a:r>
          </a:p>
          <a:p>
            <a:pPr algn="just">
              <a:buFont typeface="Wingdings" pitchFamily="2" charset="2"/>
              <a:buChar char="Ø"/>
            </a:pPr>
            <a:r>
              <a:rPr lang="it-IT" dirty="0" smtClean="0"/>
              <a:t>Se, invece, viene accertata l’indebita fruizione del credito, anche parziale, da parte del cessionario,  il  relativo  importo,  maggiorato  di  interessi  e  sanzioni,  è  recuperato  nei suoi confronti.</a:t>
            </a:r>
          </a:p>
          <a:p>
            <a:pPr algn="just">
              <a:buFont typeface="Wingdings" pitchFamily="2" charset="2"/>
              <a:buChar char="Ø"/>
            </a:pPr>
            <a:endParaRPr lang="it-IT" dirty="0"/>
          </a:p>
        </p:txBody>
      </p:sp>
      <p:sp>
        <p:nvSpPr>
          <p:cNvPr id="3" name="Segnaposto numero diapositiva 2"/>
          <p:cNvSpPr>
            <a:spLocks noGrp="1"/>
          </p:cNvSpPr>
          <p:nvPr>
            <p:ph type="sldNum" sz="quarter" idx="12"/>
          </p:nvPr>
        </p:nvSpPr>
        <p:spPr/>
        <p:txBody>
          <a:bodyPr/>
          <a:lstStyle/>
          <a:p>
            <a:fld id="{249612B1-D23A-44E6-A8BA-F1422040AB3F}" type="slidenum">
              <a:rPr lang="it-IT" smtClean="0"/>
              <a:pPr/>
              <a:t>39</a:t>
            </a:fld>
            <a:endParaRPr lang="it-IT"/>
          </a:p>
        </p:txBody>
      </p:sp>
      <p:sp>
        <p:nvSpPr>
          <p:cNvPr id="4" name="Titolo 3"/>
          <p:cNvSpPr>
            <a:spLocks noGrp="1"/>
          </p:cNvSpPr>
          <p:nvPr>
            <p:ph type="title"/>
          </p:nvPr>
        </p:nvSpPr>
        <p:spPr/>
        <p:txBody>
          <a:bodyPr>
            <a:normAutofit fontScale="90000"/>
          </a:bodyPr>
          <a:lstStyle/>
          <a:p>
            <a:r>
              <a:rPr lang="it-IT" dirty="0" smtClean="0"/>
              <a:t>Cessione del credito - CONTROLLI</a:t>
            </a: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229600" cy="5116024"/>
          </a:xfrm>
        </p:spPr>
        <p:txBody>
          <a:bodyPr>
            <a:normAutofit fontScale="62500" lnSpcReduction="20000"/>
          </a:bodyPr>
          <a:lstStyle/>
          <a:p>
            <a:pPr marL="109728" indent="0" algn="just">
              <a:buNone/>
            </a:pPr>
            <a:r>
              <a:rPr lang="it-IT" dirty="0" smtClean="0"/>
              <a:t>Successivamente la legge di bilancio 2017 (l. n. 232/2016) ha inserito nell'articolo </a:t>
            </a:r>
            <a:r>
              <a:rPr lang="it-IT" dirty="0"/>
              <a:t>14 il comma 2-sexies, ai sensi del </a:t>
            </a:r>
            <a:r>
              <a:rPr lang="it-IT" dirty="0" smtClean="0"/>
              <a:t>quale</a:t>
            </a:r>
          </a:p>
          <a:p>
            <a:pPr marL="109728" indent="0" algn="just">
              <a:buNone/>
            </a:pPr>
            <a:endParaRPr lang="it-IT" dirty="0" smtClean="0"/>
          </a:p>
          <a:p>
            <a:pPr marL="109728" indent="0" algn="just">
              <a:buNone/>
            </a:pPr>
            <a:r>
              <a:rPr lang="it-IT" b="1" dirty="0" smtClean="0"/>
              <a:t>per </a:t>
            </a:r>
            <a:r>
              <a:rPr lang="it-IT" b="1" dirty="0"/>
              <a:t>le spese sostenute dal 1° gennaio 2017 al 31 dicembre 2021 </a:t>
            </a:r>
            <a:r>
              <a:rPr lang="it-IT" dirty="0"/>
              <a:t>per </a:t>
            </a:r>
            <a:r>
              <a:rPr lang="it-IT" b="1" dirty="0"/>
              <a:t>interventi di riqualificazione energetica di parti comuni degli edifici </a:t>
            </a:r>
            <a:r>
              <a:rPr lang="it-IT" b="1" dirty="0" smtClean="0"/>
              <a:t>condominiali</a:t>
            </a:r>
            <a:r>
              <a:rPr lang="it-IT" dirty="0" smtClean="0"/>
              <a:t>:</a:t>
            </a:r>
          </a:p>
          <a:p>
            <a:pPr marL="109728" indent="0" algn="just">
              <a:buNone/>
            </a:pPr>
            <a:endParaRPr lang="it-IT" dirty="0" smtClean="0"/>
          </a:p>
          <a:p>
            <a:pPr algn="just"/>
            <a:r>
              <a:rPr lang="it-IT" dirty="0" smtClean="0"/>
              <a:t>che </a:t>
            </a:r>
            <a:r>
              <a:rPr lang="it-IT" dirty="0"/>
              <a:t>interessino </a:t>
            </a:r>
            <a:r>
              <a:rPr lang="it-IT" b="1" dirty="0"/>
              <a:t>l'involucro dell'edificio con un'incidenza superiore al 25 per cento della superficie </a:t>
            </a:r>
            <a:r>
              <a:rPr lang="it-IT" dirty="0"/>
              <a:t>disperdente lorda dell'edificio </a:t>
            </a:r>
            <a:r>
              <a:rPr lang="it-IT" dirty="0" smtClean="0"/>
              <a:t>medesimo</a:t>
            </a:r>
          </a:p>
          <a:p>
            <a:pPr algn="just"/>
            <a:r>
              <a:rPr lang="it-IT" dirty="0"/>
              <a:t>o</a:t>
            </a:r>
            <a:r>
              <a:rPr lang="it-IT" dirty="0" smtClean="0"/>
              <a:t>ppure che siano finalizzati </a:t>
            </a:r>
            <a:r>
              <a:rPr lang="it-IT" dirty="0"/>
              <a:t>a migliorare la prestazione energetica invernale ed estiva e </a:t>
            </a:r>
            <a:r>
              <a:rPr lang="it-IT" b="1" dirty="0"/>
              <a:t>che conseguano almeno la qualità media di cui al decreto del Ministro dello sviluppo economico 26 giugno </a:t>
            </a:r>
            <a:r>
              <a:rPr lang="it-IT" b="1" dirty="0" smtClean="0"/>
              <a:t>2015</a:t>
            </a:r>
          </a:p>
          <a:p>
            <a:pPr marL="109728" indent="0" algn="just">
              <a:buNone/>
            </a:pPr>
            <a:endParaRPr lang="it-IT" dirty="0" smtClean="0"/>
          </a:p>
          <a:p>
            <a:pPr marL="109728" indent="0" algn="just">
              <a:buNone/>
            </a:pPr>
            <a:r>
              <a:rPr lang="it-IT" b="1" dirty="0" smtClean="0"/>
              <a:t>i </a:t>
            </a:r>
            <a:r>
              <a:rPr lang="it-IT" b="1" dirty="0"/>
              <a:t>condòmini possono optare per la cessione del credito </a:t>
            </a:r>
            <a:r>
              <a:rPr lang="it-IT" dirty="0"/>
              <a:t>corrispondente alla detrazione (</a:t>
            </a:r>
            <a:r>
              <a:rPr lang="it-IT" b="1" dirty="0"/>
              <a:t>pari, rispettivamente, al 70 o al 75 per cento delle spese sostenute</a:t>
            </a:r>
            <a:r>
              <a:rPr lang="it-IT" dirty="0"/>
              <a:t>) </a:t>
            </a:r>
            <a:r>
              <a:rPr lang="it-IT" b="1" dirty="0"/>
              <a:t>ai fornitori che hanno effettuato gli interventi ovvero ad altri soggetti privati, con facoltà di successiva cessione del credito.  </a:t>
            </a:r>
          </a:p>
          <a:p>
            <a:pPr marL="109728" indent="0" algn="just">
              <a:buNone/>
            </a:pPr>
            <a:endParaRPr lang="it-IT" dirty="0"/>
          </a:p>
          <a:p>
            <a:pPr marL="109728" indent="0" algn="just">
              <a:buNone/>
            </a:pPr>
            <a:r>
              <a:rPr lang="it-IT" dirty="0"/>
              <a:t>La detrazione </a:t>
            </a:r>
            <a:r>
              <a:rPr lang="it-IT" b="1" dirty="0"/>
              <a:t>non</a:t>
            </a:r>
            <a:r>
              <a:rPr lang="it-IT" dirty="0"/>
              <a:t> può essere ceduta </a:t>
            </a:r>
            <a:r>
              <a:rPr lang="it-IT" b="1" dirty="0"/>
              <a:t>ad istituti di credito ed intermediari finanziari</a:t>
            </a:r>
            <a:r>
              <a:rPr lang="it-IT" dirty="0"/>
              <a:t>. Le relative modalità attuative sono state definite con </a:t>
            </a:r>
            <a:r>
              <a:rPr lang="it-IT" b="1" dirty="0"/>
              <a:t>Provvedimento del Direttore dell'Agenzia delle entrate 8 giugno 2017, prot. n. 108577</a:t>
            </a:r>
            <a:r>
              <a:rPr lang="it-IT" dirty="0"/>
              <a:t>. </a:t>
            </a:r>
          </a:p>
          <a:p>
            <a:pPr marL="109728" indent="0">
              <a:buNone/>
            </a:pPr>
            <a:endParaRPr lang="it-IT" dirty="0"/>
          </a:p>
        </p:txBody>
      </p:sp>
      <p:sp>
        <p:nvSpPr>
          <p:cNvPr id="3" name="Segnaposto numero diapositiva 2"/>
          <p:cNvSpPr>
            <a:spLocks noGrp="1"/>
          </p:cNvSpPr>
          <p:nvPr>
            <p:ph type="sldNum" sz="quarter" idx="12"/>
          </p:nvPr>
        </p:nvSpPr>
        <p:spPr/>
        <p:txBody>
          <a:bodyPr/>
          <a:lstStyle/>
          <a:p>
            <a:fld id="{249612B1-D23A-44E6-A8BA-F1422040AB3F}" type="slidenum">
              <a:rPr lang="it-IT" smtClean="0"/>
              <a:pPr/>
              <a:t>4</a:t>
            </a:fld>
            <a:endParaRPr lang="it-IT"/>
          </a:p>
        </p:txBody>
      </p:sp>
      <p:sp>
        <p:nvSpPr>
          <p:cNvPr id="4" name="Titolo 3"/>
          <p:cNvSpPr>
            <a:spLocks noGrp="1"/>
          </p:cNvSpPr>
          <p:nvPr>
            <p:ph type="title"/>
          </p:nvPr>
        </p:nvSpPr>
        <p:spPr/>
        <p:txBody>
          <a:bodyPr/>
          <a:lstStyle/>
          <a:p>
            <a:r>
              <a:rPr lang="it-IT" dirty="0"/>
              <a:t>Evoluzione normativa</a:t>
            </a:r>
          </a:p>
        </p:txBody>
      </p:sp>
    </p:spTree>
    <p:extLst>
      <p:ext uri="{BB962C8B-B14F-4D97-AF65-F5344CB8AC3E}">
        <p14:creationId xmlns:p14="http://schemas.microsoft.com/office/powerpoint/2010/main" val="34544591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10000"/>
          </a:bodyPr>
          <a:lstStyle/>
          <a:p>
            <a:pPr algn="just">
              <a:buNone/>
            </a:pPr>
            <a:r>
              <a:rPr lang="it-IT" dirty="0" smtClean="0"/>
              <a:t>	La </a:t>
            </a:r>
            <a:r>
              <a:rPr lang="it-IT" b="1" dirty="0" smtClean="0"/>
              <a:t>risoluzione 84/2018 </a:t>
            </a:r>
            <a:r>
              <a:rPr lang="it-IT" dirty="0" smtClean="0"/>
              <a:t>ha stato chiarito che a fini fiscali non sono previsti particolari requisiti di forma per perfezionare la cessione del credito.</a:t>
            </a:r>
          </a:p>
          <a:p>
            <a:pPr algn="just">
              <a:buNone/>
            </a:pPr>
            <a:endParaRPr lang="it-IT" dirty="0" smtClean="0"/>
          </a:p>
          <a:p>
            <a:pPr algn="just">
              <a:buNone/>
            </a:pPr>
            <a:r>
              <a:rPr lang="it-IT" dirty="0" smtClean="0"/>
              <a:t>	In ogni caso l’atto non è soggetto ad obbligo di registrazione ai sensi dell’art. 5 della Tabella allegata al DPR n. 131/86.</a:t>
            </a:r>
          </a:p>
          <a:p>
            <a:pPr algn="just">
              <a:buNone/>
            </a:pPr>
            <a:endParaRPr lang="it-IT" dirty="0" smtClean="0"/>
          </a:p>
          <a:p>
            <a:pPr algn="just">
              <a:buNone/>
            </a:pPr>
            <a:r>
              <a:rPr lang="it-IT" dirty="0" smtClean="0"/>
              <a:t>	In caso di formalizzazione in atto pubblico o scrittura privata autenticata l’atto va registrato soltanto in caso d’uso, con imposta di registro in misura fissa (€ 200).</a:t>
            </a:r>
            <a:endParaRPr lang="it-IT" dirty="0"/>
          </a:p>
        </p:txBody>
      </p:sp>
      <p:sp>
        <p:nvSpPr>
          <p:cNvPr id="3" name="Segnaposto numero diapositiva 2"/>
          <p:cNvSpPr>
            <a:spLocks noGrp="1"/>
          </p:cNvSpPr>
          <p:nvPr>
            <p:ph type="sldNum" sz="quarter" idx="12"/>
          </p:nvPr>
        </p:nvSpPr>
        <p:spPr/>
        <p:txBody>
          <a:bodyPr/>
          <a:lstStyle/>
          <a:p>
            <a:fld id="{249612B1-D23A-44E6-A8BA-F1422040AB3F}" type="slidenum">
              <a:rPr lang="it-IT" smtClean="0"/>
              <a:pPr/>
              <a:t>40</a:t>
            </a:fld>
            <a:endParaRPr lang="it-IT"/>
          </a:p>
        </p:txBody>
      </p:sp>
      <p:sp>
        <p:nvSpPr>
          <p:cNvPr id="4" name="Titolo 3"/>
          <p:cNvSpPr>
            <a:spLocks noGrp="1"/>
          </p:cNvSpPr>
          <p:nvPr>
            <p:ph type="title"/>
          </p:nvPr>
        </p:nvSpPr>
        <p:spPr/>
        <p:txBody>
          <a:bodyPr>
            <a:normAutofit/>
          </a:bodyPr>
          <a:lstStyle/>
          <a:p>
            <a:r>
              <a:rPr lang="it-IT" dirty="0" smtClean="0"/>
              <a:t>Cessione del credito - Forma</a:t>
            </a:r>
            <a:endParaRPr lang="it-IT"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229600" cy="4900000"/>
          </a:xfrm>
        </p:spPr>
        <p:txBody>
          <a:bodyPr>
            <a:normAutofit fontScale="55000" lnSpcReduction="20000"/>
          </a:bodyPr>
          <a:lstStyle/>
          <a:p>
            <a:pPr marL="109728" indent="0" algn="just">
              <a:buNone/>
            </a:pPr>
            <a:r>
              <a:rPr lang="it-IT" dirty="0"/>
              <a:t>Il decreto legge n. 50/2017 (art. 46-quater) ha previsto un </a:t>
            </a:r>
            <a:r>
              <a:rPr lang="it-IT" b="1" dirty="0"/>
              <a:t>nuovo incentivo </a:t>
            </a:r>
            <a:r>
              <a:rPr lang="it-IT" b="1" dirty="0" smtClean="0"/>
              <a:t>per l’acquisto </a:t>
            </a:r>
            <a:r>
              <a:rPr lang="it-IT" b="1" dirty="0"/>
              <a:t>di case antisismiche</a:t>
            </a:r>
            <a:r>
              <a:rPr lang="it-IT" dirty="0"/>
              <a:t>, che consiste in una detrazione </a:t>
            </a:r>
            <a:r>
              <a:rPr lang="it-IT" dirty="0" smtClean="0"/>
              <a:t>d’imposta:</a:t>
            </a:r>
          </a:p>
          <a:p>
            <a:pPr marL="109728" indent="0" algn="just">
              <a:buNone/>
            </a:pPr>
            <a:endParaRPr lang="it-IT" dirty="0"/>
          </a:p>
          <a:p>
            <a:pPr marL="109728" indent="0" algn="just">
              <a:buNone/>
            </a:pPr>
            <a:r>
              <a:rPr lang="it-IT" b="1" dirty="0" smtClean="0"/>
              <a:t>Se </a:t>
            </a:r>
            <a:r>
              <a:rPr lang="it-IT" b="1" dirty="0"/>
              <a:t>gli interventi per la riduzione del rischio sismico che danno diritto alle più elevate</a:t>
            </a:r>
          </a:p>
          <a:p>
            <a:pPr marL="109728" indent="0" algn="just">
              <a:buNone/>
            </a:pPr>
            <a:r>
              <a:rPr lang="it-IT" b="1" dirty="0"/>
              <a:t>detrazioni del 70 o dell’80% </a:t>
            </a:r>
            <a:r>
              <a:rPr lang="it-IT" dirty="0"/>
              <a:t>sono effettuati nei Comuni che si trovano in </a:t>
            </a:r>
            <a:r>
              <a:rPr lang="it-IT" dirty="0" smtClean="0"/>
              <a:t>zone classificate </a:t>
            </a:r>
            <a:r>
              <a:rPr lang="it-IT" dirty="0"/>
              <a:t>a “rischio sismico 1”, </a:t>
            </a:r>
            <a:r>
              <a:rPr lang="it-IT" b="1" dirty="0"/>
              <a:t>mediante demolizione e ricostruzione di interi </a:t>
            </a:r>
            <a:r>
              <a:rPr lang="it-IT" b="1" dirty="0" smtClean="0"/>
              <a:t>edifici, chi </a:t>
            </a:r>
            <a:r>
              <a:rPr lang="it-IT" b="1" dirty="0"/>
              <a:t>compra l’immobile </a:t>
            </a:r>
            <a:r>
              <a:rPr lang="it-IT" dirty="0"/>
              <a:t>nell’edificio ricostruito può usufruire di una detrazione pari al:</a:t>
            </a:r>
          </a:p>
          <a:p>
            <a:pPr algn="just"/>
            <a:r>
              <a:rPr lang="it-IT" b="1" dirty="0" smtClean="0"/>
              <a:t>75</a:t>
            </a:r>
            <a:r>
              <a:rPr lang="it-IT" b="1" dirty="0"/>
              <a:t>%</a:t>
            </a:r>
            <a:r>
              <a:rPr lang="it-IT" dirty="0"/>
              <a:t> </a:t>
            </a:r>
            <a:r>
              <a:rPr lang="it-IT" b="1" dirty="0"/>
              <a:t>del prezzo di acquisto della singola unità immobiliare</a:t>
            </a:r>
            <a:r>
              <a:rPr lang="it-IT" dirty="0"/>
              <a:t>, come riportato </a:t>
            </a:r>
            <a:r>
              <a:rPr lang="it-IT" dirty="0" smtClean="0"/>
              <a:t>nell’atto pubblico </a:t>
            </a:r>
            <a:r>
              <a:rPr lang="it-IT" dirty="0"/>
              <a:t>di compravendita, se dalla realizzazione degli interventi deriva </a:t>
            </a:r>
            <a:r>
              <a:rPr lang="it-IT" dirty="0" smtClean="0"/>
              <a:t>una riduzione </a:t>
            </a:r>
            <a:r>
              <a:rPr lang="it-IT" dirty="0"/>
              <a:t>del rischio sismico che determini il passaggio a una classe di </a:t>
            </a:r>
            <a:r>
              <a:rPr lang="it-IT" dirty="0" smtClean="0"/>
              <a:t>rischio inferiore</a:t>
            </a:r>
            <a:endParaRPr lang="it-IT" dirty="0"/>
          </a:p>
          <a:p>
            <a:pPr algn="just"/>
            <a:r>
              <a:rPr lang="it-IT" b="1" dirty="0" smtClean="0"/>
              <a:t>85</a:t>
            </a:r>
            <a:r>
              <a:rPr lang="it-IT" b="1" dirty="0"/>
              <a:t>% del prezzo della singola unità immobiliare</a:t>
            </a:r>
            <a:r>
              <a:rPr lang="it-IT" dirty="0"/>
              <a:t>, risultante nell’atto pubblico </a:t>
            </a:r>
            <a:r>
              <a:rPr lang="it-IT" dirty="0" smtClean="0"/>
              <a:t>di compravendita</a:t>
            </a:r>
            <a:r>
              <a:rPr lang="it-IT" dirty="0"/>
              <a:t>, se la realizzazione degli interventi comporta una riduzione </a:t>
            </a:r>
            <a:r>
              <a:rPr lang="it-IT" dirty="0" smtClean="0"/>
              <a:t>del rischio </a:t>
            </a:r>
            <a:r>
              <a:rPr lang="it-IT" dirty="0"/>
              <a:t>sismico che determini il passaggio a due classi di rischio inferiore.</a:t>
            </a:r>
          </a:p>
          <a:p>
            <a:pPr marL="109728" indent="0" algn="just">
              <a:buNone/>
            </a:pPr>
            <a:endParaRPr lang="it-IT" dirty="0" smtClean="0"/>
          </a:p>
          <a:p>
            <a:pPr marL="109728" indent="0" algn="just">
              <a:buNone/>
            </a:pPr>
            <a:r>
              <a:rPr lang="it-IT" dirty="0" smtClean="0"/>
              <a:t>Il </a:t>
            </a:r>
            <a:r>
              <a:rPr lang="it-IT" dirty="0"/>
              <a:t>decreto legge n. 34/2019 </a:t>
            </a:r>
            <a:r>
              <a:rPr lang="it-IT" dirty="0" smtClean="0"/>
              <a:t>(c.d. </a:t>
            </a:r>
            <a:r>
              <a:rPr lang="it-IT" b="1" dirty="0"/>
              <a:t>d</a:t>
            </a:r>
            <a:r>
              <a:rPr lang="it-IT" b="1" dirty="0" smtClean="0"/>
              <a:t>ecreto crescita</a:t>
            </a:r>
            <a:r>
              <a:rPr lang="it-IT" dirty="0" smtClean="0"/>
              <a:t>) </a:t>
            </a:r>
            <a:r>
              <a:rPr lang="it-IT" b="1" dirty="0" smtClean="0"/>
              <a:t>ha </a:t>
            </a:r>
            <a:r>
              <a:rPr lang="it-IT" b="1" dirty="0"/>
              <a:t>esteso </a:t>
            </a:r>
            <a:r>
              <a:rPr lang="it-IT" dirty="0"/>
              <a:t>queste detrazioni agli interventi effettuati nei </a:t>
            </a:r>
            <a:r>
              <a:rPr lang="it-IT" dirty="0" smtClean="0"/>
              <a:t>Comuni che </a:t>
            </a:r>
            <a:r>
              <a:rPr lang="it-IT" dirty="0"/>
              <a:t>si trovano in </a:t>
            </a:r>
            <a:r>
              <a:rPr lang="it-IT" b="1" dirty="0"/>
              <a:t>zone classificate a rischio sismico 2 e 3.</a:t>
            </a:r>
          </a:p>
        </p:txBody>
      </p:sp>
      <p:sp>
        <p:nvSpPr>
          <p:cNvPr id="3" name="Segnaposto numero diapositiva 2"/>
          <p:cNvSpPr>
            <a:spLocks noGrp="1"/>
          </p:cNvSpPr>
          <p:nvPr>
            <p:ph type="sldNum" sz="quarter" idx="12"/>
          </p:nvPr>
        </p:nvSpPr>
        <p:spPr/>
        <p:txBody>
          <a:bodyPr/>
          <a:lstStyle/>
          <a:p>
            <a:fld id="{249612B1-D23A-44E6-A8BA-F1422040AB3F}" type="slidenum">
              <a:rPr lang="it-IT" smtClean="0"/>
              <a:pPr/>
              <a:t>41</a:t>
            </a:fld>
            <a:endParaRPr lang="it-IT"/>
          </a:p>
        </p:txBody>
      </p:sp>
      <p:sp>
        <p:nvSpPr>
          <p:cNvPr id="4" name="Titolo 3"/>
          <p:cNvSpPr>
            <a:spLocks noGrp="1"/>
          </p:cNvSpPr>
          <p:nvPr>
            <p:ph type="title"/>
          </p:nvPr>
        </p:nvSpPr>
        <p:spPr/>
        <p:txBody>
          <a:bodyPr>
            <a:normAutofit fontScale="90000"/>
          </a:bodyPr>
          <a:lstStyle/>
          <a:p>
            <a:r>
              <a:rPr lang="it-IT" dirty="0"/>
              <a:t>Cessione del credito </a:t>
            </a:r>
            <a:r>
              <a:rPr lang="it-IT" dirty="0" smtClean="0"/>
              <a:t>in caso di acquisto di case antisismiche</a:t>
            </a:r>
            <a:endParaRPr lang="it-IT" dirty="0"/>
          </a:p>
        </p:txBody>
      </p:sp>
    </p:spTree>
    <p:extLst>
      <p:ext uri="{BB962C8B-B14F-4D97-AF65-F5344CB8AC3E}">
        <p14:creationId xmlns:p14="http://schemas.microsoft.com/office/powerpoint/2010/main" val="170937001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70000" lnSpcReduction="20000"/>
          </a:bodyPr>
          <a:lstStyle/>
          <a:p>
            <a:pPr marL="109728" indent="0" algn="just">
              <a:buNone/>
            </a:pPr>
            <a:r>
              <a:rPr lang="it-IT" dirty="0"/>
              <a:t>La detrazione deve essere ripartita </a:t>
            </a:r>
            <a:r>
              <a:rPr lang="it-IT" b="1" dirty="0"/>
              <a:t>in 5 rate annuali di pari importo </a:t>
            </a:r>
            <a:r>
              <a:rPr lang="it-IT" dirty="0"/>
              <a:t>e la spesa su </a:t>
            </a:r>
            <a:r>
              <a:rPr lang="it-IT" dirty="0" smtClean="0"/>
              <a:t>cui applicare </a:t>
            </a:r>
            <a:r>
              <a:rPr lang="it-IT" dirty="0"/>
              <a:t>la percentuale non può superare il limite di </a:t>
            </a:r>
            <a:r>
              <a:rPr lang="it-IT" b="1" dirty="0"/>
              <a:t>96.000 euro per </a:t>
            </a:r>
            <a:r>
              <a:rPr lang="it-IT" b="1" dirty="0" smtClean="0"/>
              <a:t>unità immobiliare </a:t>
            </a:r>
            <a:r>
              <a:rPr lang="it-IT" b="1" dirty="0"/>
              <a:t>per ciascun anno</a:t>
            </a:r>
            <a:r>
              <a:rPr lang="it-IT" dirty="0" smtClean="0"/>
              <a:t>.</a:t>
            </a:r>
          </a:p>
          <a:p>
            <a:pPr marL="109728" indent="0" algn="just">
              <a:buNone/>
            </a:pPr>
            <a:endParaRPr lang="it-IT" dirty="0"/>
          </a:p>
          <a:p>
            <a:pPr marL="109728" indent="0" algn="just">
              <a:buNone/>
            </a:pPr>
            <a:r>
              <a:rPr lang="it-IT" dirty="0"/>
              <a:t>Le zone classificate a rischio sismico sono quelle individuate dall’ordinanza </a:t>
            </a:r>
            <a:r>
              <a:rPr lang="it-IT" dirty="0" smtClean="0"/>
              <a:t>del Presidente </a:t>
            </a:r>
            <a:r>
              <a:rPr lang="it-IT" dirty="0"/>
              <a:t>del Consiglio dei ministri n. 3519 del 28 aprile 2006, pubblicata </a:t>
            </a:r>
            <a:r>
              <a:rPr lang="it-IT" dirty="0" smtClean="0"/>
              <a:t>nella Gazzetta </a:t>
            </a:r>
            <a:r>
              <a:rPr lang="it-IT" dirty="0"/>
              <a:t>Ufficiale n. 108 dell’11 maggio 2006</a:t>
            </a:r>
            <a:r>
              <a:rPr lang="it-IT" dirty="0" smtClean="0"/>
              <a:t>.</a:t>
            </a:r>
          </a:p>
          <a:p>
            <a:pPr marL="109728" indent="0" algn="just">
              <a:buNone/>
            </a:pPr>
            <a:endParaRPr lang="it-IT" dirty="0"/>
          </a:p>
          <a:p>
            <a:pPr marL="109728" indent="0" algn="just">
              <a:buNone/>
            </a:pPr>
            <a:r>
              <a:rPr lang="it-IT" dirty="0"/>
              <a:t>La ricostruzione dell’edificio può determinare </a:t>
            </a:r>
            <a:r>
              <a:rPr lang="it-IT" b="1" dirty="0"/>
              <a:t>anche un aumento volumetrico rispetto </a:t>
            </a:r>
            <a:r>
              <a:rPr lang="it-IT" b="1" dirty="0" smtClean="0"/>
              <a:t>a quello </a:t>
            </a:r>
            <a:r>
              <a:rPr lang="it-IT" b="1" dirty="0"/>
              <a:t>preesistente, sempre che le norme urbanistiche in vigore permettano </a:t>
            </a:r>
            <a:r>
              <a:rPr lang="it-IT" b="1" dirty="0" smtClean="0"/>
              <a:t>tale variazione</a:t>
            </a:r>
            <a:r>
              <a:rPr lang="it-IT" dirty="0"/>
              <a:t>. Gli interventi, inoltre, devono essere eseguiti da imprese di costruzione </a:t>
            </a:r>
            <a:r>
              <a:rPr lang="it-IT" dirty="0" smtClean="0"/>
              <a:t>o ristrutturazione </a:t>
            </a:r>
            <a:r>
              <a:rPr lang="it-IT" dirty="0"/>
              <a:t>immobiliare, che provvedano, entro 18 mesi dalla data di </a:t>
            </a:r>
            <a:r>
              <a:rPr lang="it-IT" dirty="0" smtClean="0"/>
              <a:t>conclusione dei </a:t>
            </a:r>
            <a:r>
              <a:rPr lang="it-IT" dirty="0"/>
              <a:t>lavori, alla successiva alienazione dell’immobile.</a:t>
            </a:r>
          </a:p>
        </p:txBody>
      </p:sp>
      <p:sp>
        <p:nvSpPr>
          <p:cNvPr id="3" name="Segnaposto numero diapositiva 2"/>
          <p:cNvSpPr>
            <a:spLocks noGrp="1"/>
          </p:cNvSpPr>
          <p:nvPr>
            <p:ph type="sldNum" sz="quarter" idx="12"/>
          </p:nvPr>
        </p:nvSpPr>
        <p:spPr/>
        <p:txBody>
          <a:bodyPr/>
          <a:lstStyle/>
          <a:p>
            <a:fld id="{249612B1-D23A-44E6-A8BA-F1422040AB3F}" type="slidenum">
              <a:rPr lang="it-IT" smtClean="0"/>
              <a:pPr/>
              <a:t>42</a:t>
            </a:fld>
            <a:endParaRPr lang="it-IT"/>
          </a:p>
        </p:txBody>
      </p:sp>
      <p:sp>
        <p:nvSpPr>
          <p:cNvPr id="4" name="Titolo 3"/>
          <p:cNvSpPr>
            <a:spLocks noGrp="1"/>
          </p:cNvSpPr>
          <p:nvPr>
            <p:ph type="title"/>
          </p:nvPr>
        </p:nvSpPr>
        <p:spPr/>
        <p:txBody>
          <a:bodyPr>
            <a:normAutofit fontScale="90000"/>
          </a:bodyPr>
          <a:lstStyle/>
          <a:p>
            <a:r>
              <a:rPr lang="it-IT" dirty="0"/>
              <a:t>Cessione del credito in caso di acquisto di case antisismiche</a:t>
            </a:r>
          </a:p>
        </p:txBody>
      </p:sp>
    </p:spTree>
    <p:extLst>
      <p:ext uri="{BB962C8B-B14F-4D97-AF65-F5344CB8AC3E}">
        <p14:creationId xmlns:p14="http://schemas.microsoft.com/office/powerpoint/2010/main" val="258435103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20000"/>
          </a:bodyPr>
          <a:lstStyle/>
          <a:p>
            <a:pPr marL="109728" indent="0" algn="just">
              <a:buNone/>
            </a:pPr>
            <a:r>
              <a:rPr lang="it-IT" b="1" dirty="0"/>
              <a:t>I beneficiari </a:t>
            </a:r>
            <a:r>
              <a:rPr lang="it-IT" dirty="0"/>
              <a:t>di queste agevolazioni possono decidere, </a:t>
            </a:r>
            <a:r>
              <a:rPr lang="it-IT" b="1" dirty="0"/>
              <a:t>in luogo della detrazione, </a:t>
            </a:r>
            <a:r>
              <a:rPr lang="it-IT" b="1" dirty="0" smtClean="0"/>
              <a:t>di cedere </a:t>
            </a:r>
            <a:r>
              <a:rPr lang="it-IT" b="1" dirty="0"/>
              <a:t>il credito corrispondente alle imprese che hanno effettuato i lavori o ad </a:t>
            </a:r>
            <a:r>
              <a:rPr lang="it-IT" b="1" dirty="0" smtClean="0"/>
              <a:t>altri soggetti </a:t>
            </a:r>
            <a:r>
              <a:rPr lang="it-IT" b="1" dirty="0"/>
              <a:t>privati</a:t>
            </a:r>
            <a:r>
              <a:rPr lang="it-IT" dirty="0"/>
              <a:t>, che a loro volta hanno la possibilità di cedere il credito ricevuto</a:t>
            </a:r>
            <a:r>
              <a:rPr lang="it-IT" dirty="0" smtClean="0"/>
              <a:t>.</a:t>
            </a:r>
          </a:p>
          <a:p>
            <a:pPr marL="109728" indent="0" algn="just">
              <a:buNone/>
            </a:pPr>
            <a:endParaRPr lang="it-IT" dirty="0"/>
          </a:p>
          <a:p>
            <a:pPr marL="109728" indent="0" algn="just">
              <a:buNone/>
            </a:pPr>
            <a:r>
              <a:rPr lang="it-IT" b="1" dirty="0"/>
              <a:t>Non</a:t>
            </a:r>
            <a:r>
              <a:rPr lang="it-IT" dirty="0"/>
              <a:t> è possibile effettuare la cessione nei confronti di </a:t>
            </a:r>
            <a:r>
              <a:rPr lang="it-IT" b="1" dirty="0"/>
              <a:t>istituti di credito e </a:t>
            </a:r>
            <a:r>
              <a:rPr lang="it-IT" b="1" dirty="0" smtClean="0"/>
              <a:t>intermediari finanziari</a:t>
            </a:r>
            <a:r>
              <a:rPr lang="it-IT" dirty="0" smtClean="0"/>
              <a:t>.</a:t>
            </a:r>
          </a:p>
          <a:p>
            <a:pPr marL="109728" indent="0" algn="just">
              <a:buNone/>
            </a:pPr>
            <a:endParaRPr lang="it-IT" dirty="0"/>
          </a:p>
          <a:p>
            <a:pPr marL="109728" indent="0" algn="just">
              <a:buNone/>
            </a:pPr>
            <a:r>
              <a:rPr lang="it-IT" dirty="0" smtClean="0"/>
              <a:t>Le </a:t>
            </a:r>
            <a:r>
              <a:rPr lang="it-IT" dirty="0"/>
              <a:t>modalità attuative della cessione sono state stabilite con il </a:t>
            </a:r>
            <a:r>
              <a:rPr lang="it-IT" b="1" dirty="0" smtClean="0"/>
              <a:t>Provvedimento del Direttore </a:t>
            </a:r>
            <a:r>
              <a:rPr lang="it-IT" b="1" dirty="0"/>
              <a:t>dell’Agenzia delle entrate del 31 luglio 2019</a:t>
            </a:r>
            <a:r>
              <a:rPr lang="it-IT" dirty="0"/>
              <a:t>.</a:t>
            </a:r>
          </a:p>
        </p:txBody>
      </p:sp>
      <p:sp>
        <p:nvSpPr>
          <p:cNvPr id="3" name="Segnaposto numero diapositiva 2"/>
          <p:cNvSpPr>
            <a:spLocks noGrp="1"/>
          </p:cNvSpPr>
          <p:nvPr>
            <p:ph type="sldNum" sz="quarter" idx="12"/>
          </p:nvPr>
        </p:nvSpPr>
        <p:spPr/>
        <p:txBody>
          <a:bodyPr/>
          <a:lstStyle/>
          <a:p>
            <a:fld id="{249612B1-D23A-44E6-A8BA-F1422040AB3F}" type="slidenum">
              <a:rPr lang="it-IT" smtClean="0"/>
              <a:pPr/>
              <a:t>43</a:t>
            </a:fld>
            <a:endParaRPr lang="it-IT"/>
          </a:p>
        </p:txBody>
      </p:sp>
      <p:sp>
        <p:nvSpPr>
          <p:cNvPr id="4" name="Titolo 3"/>
          <p:cNvSpPr>
            <a:spLocks noGrp="1"/>
          </p:cNvSpPr>
          <p:nvPr>
            <p:ph type="title"/>
          </p:nvPr>
        </p:nvSpPr>
        <p:spPr/>
        <p:txBody>
          <a:bodyPr>
            <a:normAutofit fontScale="90000"/>
          </a:bodyPr>
          <a:lstStyle/>
          <a:p>
            <a:r>
              <a:rPr lang="it-IT" dirty="0"/>
              <a:t>Cessione del credito in caso di acquisto di case antisismiche</a:t>
            </a:r>
          </a:p>
        </p:txBody>
      </p:sp>
    </p:spTree>
    <p:extLst>
      <p:ext uri="{BB962C8B-B14F-4D97-AF65-F5344CB8AC3E}">
        <p14:creationId xmlns:p14="http://schemas.microsoft.com/office/powerpoint/2010/main" val="128550456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229600" cy="4972008"/>
          </a:xfrm>
        </p:spPr>
        <p:txBody>
          <a:bodyPr>
            <a:normAutofit fontScale="77500" lnSpcReduction="20000"/>
          </a:bodyPr>
          <a:lstStyle/>
          <a:p>
            <a:pPr marL="109728" indent="0" algn="just">
              <a:buNone/>
            </a:pPr>
            <a:r>
              <a:rPr lang="it-IT" dirty="0"/>
              <a:t>In particolare, </a:t>
            </a:r>
            <a:r>
              <a:rPr lang="it-IT" b="1" dirty="0"/>
              <a:t>la cessione </a:t>
            </a:r>
            <a:r>
              <a:rPr lang="it-IT" dirty="0"/>
              <a:t>dei crediti </a:t>
            </a:r>
            <a:r>
              <a:rPr lang="it-IT" b="1" dirty="0"/>
              <a:t>va comunicata all’Agenzia </a:t>
            </a:r>
            <a:r>
              <a:rPr lang="it-IT" dirty="0"/>
              <a:t>delle entrate, a </a:t>
            </a:r>
            <a:r>
              <a:rPr lang="it-IT" dirty="0" smtClean="0"/>
              <a:t>pena d’inefficacia</a:t>
            </a:r>
            <a:r>
              <a:rPr lang="it-IT" dirty="0"/>
              <a:t>, </a:t>
            </a:r>
            <a:r>
              <a:rPr lang="it-IT" b="1" dirty="0"/>
              <a:t>entro il 28 febbraio dell’anno successivo a quello di sostenimento </a:t>
            </a:r>
            <a:r>
              <a:rPr lang="it-IT" b="1" dirty="0" smtClean="0"/>
              <a:t>delle spese </a:t>
            </a:r>
            <a:r>
              <a:rPr lang="it-IT" dirty="0"/>
              <a:t>che danno diritto alle detrazioni e con le stesse modalità stabilite </a:t>
            </a:r>
            <a:r>
              <a:rPr lang="it-IT" dirty="0" smtClean="0"/>
              <a:t>dal provvedimento </a:t>
            </a:r>
            <a:r>
              <a:rPr lang="it-IT" dirty="0"/>
              <a:t>del 18 aprile 2019 (punto 4</a:t>
            </a:r>
            <a:r>
              <a:rPr lang="it-IT" dirty="0" smtClean="0"/>
              <a:t>).</a:t>
            </a:r>
          </a:p>
          <a:p>
            <a:pPr marL="109728" indent="0" algn="just">
              <a:buNone/>
            </a:pPr>
            <a:endParaRPr lang="it-IT" dirty="0"/>
          </a:p>
          <a:p>
            <a:pPr marL="109728" indent="0" algn="just">
              <a:buNone/>
            </a:pPr>
            <a:r>
              <a:rPr lang="it-IT" dirty="0"/>
              <a:t>Solo </a:t>
            </a:r>
            <a:r>
              <a:rPr lang="it-IT" b="1" dirty="0"/>
              <a:t>per le spese sostenute</a:t>
            </a:r>
            <a:r>
              <a:rPr lang="it-IT" dirty="0"/>
              <a:t> </a:t>
            </a:r>
            <a:r>
              <a:rPr lang="it-IT" b="1" dirty="0"/>
              <a:t>fino al 31 dicembre 2018</a:t>
            </a:r>
            <a:r>
              <a:rPr lang="it-IT" dirty="0"/>
              <a:t>, la comunicazione va </a:t>
            </a:r>
            <a:r>
              <a:rPr lang="it-IT" dirty="0" smtClean="0"/>
              <a:t>effettuata </a:t>
            </a:r>
            <a:r>
              <a:rPr lang="it-IT" b="1" dirty="0" smtClean="0"/>
              <a:t>dal </a:t>
            </a:r>
            <a:r>
              <a:rPr lang="it-IT" b="1" dirty="0"/>
              <a:t>16 ottobre 2019 al 30 novembre </a:t>
            </a:r>
            <a:r>
              <a:rPr lang="it-IT" b="1" dirty="0" smtClean="0"/>
              <a:t>2019</a:t>
            </a:r>
            <a:r>
              <a:rPr lang="it-IT" dirty="0" smtClean="0"/>
              <a:t>. </a:t>
            </a:r>
            <a:r>
              <a:rPr lang="it-IT" b="1" dirty="0" smtClean="0"/>
              <a:t>Il </a:t>
            </a:r>
            <a:r>
              <a:rPr lang="it-IT" b="1" dirty="0"/>
              <a:t>credito ceduto è reso disponibile al cessionario</a:t>
            </a:r>
            <a:r>
              <a:rPr lang="it-IT" dirty="0"/>
              <a:t>, per l’accettazione e l’utilizzo </a:t>
            </a:r>
            <a:r>
              <a:rPr lang="it-IT" dirty="0" smtClean="0"/>
              <a:t>in compensazione</a:t>
            </a:r>
            <a:r>
              <a:rPr lang="it-IT" dirty="0"/>
              <a:t>, o per la successiva cessione, </a:t>
            </a:r>
            <a:r>
              <a:rPr lang="it-IT" b="1" dirty="0"/>
              <a:t>a decorrere dal 10 dicembre 2019</a:t>
            </a:r>
            <a:r>
              <a:rPr lang="it-IT" dirty="0" smtClean="0"/>
              <a:t>.</a:t>
            </a:r>
          </a:p>
          <a:p>
            <a:pPr marL="109728" indent="0" algn="just">
              <a:buNone/>
            </a:pPr>
            <a:endParaRPr lang="it-IT" dirty="0"/>
          </a:p>
          <a:p>
            <a:pPr marL="109728" indent="0" algn="just">
              <a:buNone/>
            </a:pPr>
            <a:r>
              <a:rPr lang="it-IT" b="1" dirty="0"/>
              <a:t>I crediti </a:t>
            </a:r>
            <a:r>
              <a:rPr lang="it-IT" dirty="0"/>
              <a:t>ceduti sono </a:t>
            </a:r>
            <a:r>
              <a:rPr lang="it-IT" b="1" dirty="0"/>
              <a:t>utilizzabili dal cessionario</a:t>
            </a:r>
            <a:r>
              <a:rPr lang="it-IT" dirty="0"/>
              <a:t>, esclusivamente in compensazione, </a:t>
            </a:r>
            <a:r>
              <a:rPr lang="it-IT" b="1" dirty="0"/>
              <a:t>in </a:t>
            </a:r>
            <a:r>
              <a:rPr lang="it-IT" b="1" dirty="0" smtClean="0"/>
              <a:t>5 quote </a:t>
            </a:r>
            <a:r>
              <a:rPr lang="it-IT" b="1" dirty="0"/>
              <a:t>annuali di pari importo</a:t>
            </a:r>
            <a:r>
              <a:rPr lang="it-IT" dirty="0"/>
              <a:t>.</a:t>
            </a:r>
          </a:p>
        </p:txBody>
      </p:sp>
      <p:sp>
        <p:nvSpPr>
          <p:cNvPr id="3" name="Segnaposto numero diapositiva 2"/>
          <p:cNvSpPr>
            <a:spLocks noGrp="1"/>
          </p:cNvSpPr>
          <p:nvPr>
            <p:ph type="sldNum" sz="quarter" idx="12"/>
          </p:nvPr>
        </p:nvSpPr>
        <p:spPr/>
        <p:txBody>
          <a:bodyPr/>
          <a:lstStyle/>
          <a:p>
            <a:fld id="{249612B1-D23A-44E6-A8BA-F1422040AB3F}" type="slidenum">
              <a:rPr lang="it-IT" smtClean="0"/>
              <a:pPr/>
              <a:t>44</a:t>
            </a:fld>
            <a:endParaRPr lang="it-IT"/>
          </a:p>
        </p:txBody>
      </p:sp>
      <p:sp>
        <p:nvSpPr>
          <p:cNvPr id="4" name="Titolo 3"/>
          <p:cNvSpPr>
            <a:spLocks noGrp="1"/>
          </p:cNvSpPr>
          <p:nvPr>
            <p:ph type="title"/>
          </p:nvPr>
        </p:nvSpPr>
        <p:spPr/>
        <p:txBody>
          <a:bodyPr>
            <a:normAutofit fontScale="90000"/>
          </a:bodyPr>
          <a:lstStyle/>
          <a:p>
            <a:r>
              <a:rPr lang="it-IT" dirty="0"/>
              <a:t>Cessione del credito in caso di acquisto di case antisismiche</a:t>
            </a:r>
          </a:p>
        </p:txBody>
      </p:sp>
    </p:spTree>
    <p:extLst>
      <p:ext uri="{BB962C8B-B14F-4D97-AF65-F5344CB8AC3E}">
        <p14:creationId xmlns:p14="http://schemas.microsoft.com/office/powerpoint/2010/main" val="30243382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62500" lnSpcReduction="20000"/>
          </a:bodyPr>
          <a:lstStyle/>
          <a:p>
            <a:pPr marL="109728" indent="0" algn="just">
              <a:buNone/>
            </a:pPr>
            <a:r>
              <a:rPr lang="it-IT" dirty="0"/>
              <a:t>L’articolo 10 del </a:t>
            </a:r>
            <a:r>
              <a:rPr lang="it-IT" dirty="0" smtClean="0"/>
              <a:t>DL </a:t>
            </a:r>
            <a:r>
              <a:rPr lang="it-IT" dirty="0"/>
              <a:t>n. </a:t>
            </a:r>
            <a:r>
              <a:rPr lang="it-IT" dirty="0" smtClean="0"/>
              <a:t>34/2019 (</a:t>
            </a:r>
            <a:r>
              <a:rPr lang="it-IT" dirty="0" err="1" smtClean="0"/>
              <a:t>conv</a:t>
            </a:r>
            <a:r>
              <a:rPr lang="it-IT" dirty="0" smtClean="0"/>
              <a:t>. </a:t>
            </a:r>
            <a:r>
              <a:rPr lang="it-IT" dirty="0"/>
              <a:t>d</a:t>
            </a:r>
            <a:r>
              <a:rPr lang="it-IT" dirty="0" smtClean="0"/>
              <a:t>alla legge n. 58/209) ha introdotto </a:t>
            </a:r>
            <a:r>
              <a:rPr lang="it-IT" dirty="0"/>
              <a:t>alcune modifiche alla disciplina degli incentivi per gli interventi di efficienza energetica e di riduzione del rischio sismico</a:t>
            </a:r>
            <a:r>
              <a:rPr lang="it-IT" dirty="0" smtClean="0"/>
              <a:t>.</a:t>
            </a:r>
          </a:p>
          <a:p>
            <a:pPr marL="109728" indent="0" algn="just">
              <a:buNone/>
            </a:pPr>
            <a:endParaRPr lang="it-IT" dirty="0"/>
          </a:p>
          <a:p>
            <a:pPr marL="109728" indent="0" algn="just">
              <a:buNone/>
            </a:pPr>
            <a:r>
              <a:rPr lang="it-IT" dirty="0"/>
              <a:t>In </a:t>
            </a:r>
            <a:r>
              <a:rPr lang="it-IT" dirty="0" smtClean="0"/>
              <a:t>particolare ha inserito, </a:t>
            </a:r>
            <a:r>
              <a:rPr lang="it-IT" dirty="0"/>
              <a:t>rispettivamente, i commi 3.1 e 1-octies agli articoli 14 e 16 decreto-legge n. 63 del 2013, </a:t>
            </a:r>
            <a:r>
              <a:rPr lang="it-IT" b="1" dirty="0"/>
              <a:t>consentendo ai soggetti beneficiari delle detrazioni per interventi di efficienza energetica e di riduzione del rischio sismico,</a:t>
            </a:r>
            <a:r>
              <a:rPr lang="it-IT" dirty="0"/>
              <a:t> di cui ai medesimi articoli 14 e 16, </a:t>
            </a:r>
            <a:r>
              <a:rPr lang="it-IT" b="1" dirty="0"/>
              <a:t>di optare</a:t>
            </a:r>
            <a:r>
              <a:rPr lang="it-IT" dirty="0"/>
              <a:t>, in luogo dell'utilizzo diretto delle detrazioni stesse, per un contributo di pari ammontare, sotto forma di </a:t>
            </a:r>
            <a:r>
              <a:rPr lang="it-IT" b="1" dirty="0"/>
              <a:t>sconto sul corrispettivo dovuto, anticipato dal fornitore che ha effettuato gli interventi</a:t>
            </a:r>
            <a:r>
              <a:rPr lang="it-IT" dirty="0"/>
              <a:t> e a quest'ultimo </a:t>
            </a:r>
            <a:r>
              <a:rPr lang="it-IT" b="1" dirty="0"/>
              <a:t>rimborsato sotto forma di credito d'imposta da utilizzare esclusivamente in compensazione</a:t>
            </a:r>
            <a:r>
              <a:rPr lang="it-IT" dirty="0"/>
              <a:t> </a:t>
            </a:r>
            <a:r>
              <a:rPr lang="it-IT" dirty="0" smtClean="0"/>
              <a:t>tramite modello </a:t>
            </a:r>
            <a:r>
              <a:rPr lang="it-IT" dirty="0"/>
              <a:t>F24, </a:t>
            </a:r>
            <a:r>
              <a:rPr lang="it-IT" b="1" dirty="0"/>
              <a:t>in cinque quote annuali </a:t>
            </a:r>
            <a:r>
              <a:rPr lang="it-IT" dirty="0"/>
              <a:t>di pari importo</a:t>
            </a:r>
            <a:r>
              <a:rPr lang="it-IT" dirty="0" smtClean="0"/>
              <a:t>.</a:t>
            </a:r>
          </a:p>
          <a:p>
            <a:pPr marL="109728" indent="0" algn="just">
              <a:buNone/>
            </a:pPr>
            <a:endParaRPr lang="it-IT" dirty="0" smtClean="0"/>
          </a:p>
          <a:p>
            <a:pPr marL="109728" indent="0" algn="just">
              <a:buNone/>
            </a:pPr>
            <a:r>
              <a:rPr lang="it-IT" dirty="0"/>
              <a:t>In entrambi i casi, </a:t>
            </a:r>
            <a:r>
              <a:rPr lang="it-IT" b="1" dirty="0"/>
              <a:t>il fornitore </a:t>
            </a:r>
            <a:r>
              <a:rPr lang="it-IT" dirty="0"/>
              <a:t>che ha effettuato gli interventi </a:t>
            </a:r>
            <a:r>
              <a:rPr lang="it-IT" b="1" dirty="0"/>
              <a:t>può cedere il credito d'imposta ai propri fornitori di beni e servizi, con esclusione della possibilità di ulteriori cession</a:t>
            </a:r>
            <a:r>
              <a:rPr lang="it-IT" dirty="0"/>
              <a:t>i da parte di questi ultimi; rimane in ogni caso </a:t>
            </a:r>
            <a:r>
              <a:rPr lang="it-IT" b="1" dirty="0"/>
              <a:t>esclusa la cessione ad istituti di credito e ad intermediari finanziari</a:t>
            </a:r>
            <a:r>
              <a:rPr lang="it-IT" dirty="0"/>
              <a:t>.</a:t>
            </a:r>
          </a:p>
        </p:txBody>
      </p:sp>
      <p:sp>
        <p:nvSpPr>
          <p:cNvPr id="3" name="Segnaposto numero diapositiva 2"/>
          <p:cNvSpPr>
            <a:spLocks noGrp="1"/>
          </p:cNvSpPr>
          <p:nvPr>
            <p:ph type="sldNum" sz="quarter" idx="12"/>
          </p:nvPr>
        </p:nvSpPr>
        <p:spPr/>
        <p:txBody>
          <a:bodyPr/>
          <a:lstStyle/>
          <a:p>
            <a:fld id="{249612B1-D23A-44E6-A8BA-F1422040AB3F}" type="slidenum">
              <a:rPr lang="it-IT" smtClean="0"/>
              <a:pPr/>
              <a:t>45</a:t>
            </a:fld>
            <a:endParaRPr lang="it-IT"/>
          </a:p>
        </p:txBody>
      </p:sp>
      <p:sp>
        <p:nvSpPr>
          <p:cNvPr id="4" name="Titolo 3"/>
          <p:cNvSpPr>
            <a:spLocks noGrp="1"/>
          </p:cNvSpPr>
          <p:nvPr>
            <p:ph type="title"/>
          </p:nvPr>
        </p:nvSpPr>
        <p:spPr/>
        <p:txBody>
          <a:bodyPr>
            <a:normAutofit/>
          </a:bodyPr>
          <a:lstStyle/>
          <a:p>
            <a:r>
              <a:rPr lang="it-IT" sz="2400" dirty="0" smtClean="0"/>
              <a:t>Le novità del «decreto crescita» 2019</a:t>
            </a:r>
            <a:br>
              <a:rPr lang="it-IT" sz="2400" dirty="0" smtClean="0"/>
            </a:br>
            <a:r>
              <a:rPr lang="it-IT" sz="2400" dirty="0"/>
              <a:t>-</a:t>
            </a:r>
            <a:r>
              <a:rPr lang="it-IT" sz="2400" dirty="0" smtClean="0"/>
              <a:t> Lo sconto in fattura -</a:t>
            </a:r>
            <a:endParaRPr lang="it-IT" sz="2400" dirty="0"/>
          </a:p>
        </p:txBody>
      </p:sp>
    </p:spTree>
    <p:extLst>
      <p:ext uri="{BB962C8B-B14F-4D97-AF65-F5344CB8AC3E}">
        <p14:creationId xmlns:p14="http://schemas.microsoft.com/office/powerpoint/2010/main" val="115079047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109728" indent="0">
              <a:buNone/>
            </a:pPr>
            <a:r>
              <a:rPr lang="it-IT" sz="1700" dirty="0" smtClean="0"/>
              <a:t>Con Provvedimento del Direttore dell’Agenzia delle Entrate 31 luglio 2019 sono state regolamentate le modalità di esercizio dell’opzione:</a:t>
            </a:r>
          </a:p>
          <a:p>
            <a:pPr marL="109728" indent="0">
              <a:buNone/>
            </a:pPr>
            <a:endParaRPr lang="it-IT" sz="1700" dirty="0"/>
          </a:p>
          <a:p>
            <a:pPr marL="109728" indent="0" algn="just">
              <a:buNone/>
            </a:pPr>
            <a:r>
              <a:rPr lang="it-IT" sz="1700" dirty="0"/>
              <a:t>L’esercizio dell’opzione </a:t>
            </a:r>
            <a:r>
              <a:rPr lang="it-IT" sz="1700" b="1" dirty="0"/>
              <a:t>è comunicato all’Agenzia delle entrate</a:t>
            </a:r>
            <a:r>
              <a:rPr lang="it-IT" sz="1700" dirty="0"/>
              <a:t>, a pena d’inefficacia, </a:t>
            </a:r>
            <a:r>
              <a:rPr lang="it-IT" sz="1700" b="1" dirty="0"/>
              <a:t>entro il 28 febbraio dell’anno successivo a quello di sostenimento delle spese</a:t>
            </a:r>
            <a:r>
              <a:rPr lang="it-IT" sz="1700" dirty="0"/>
              <a:t> che danno diritto alle </a:t>
            </a:r>
            <a:r>
              <a:rPr lang="it-IT" sz="1700" dirty="0" smtClean="0"/>
              <a:t>detrazioni;</a:t>
            </a:r>
          </a:p>
          <a:p>
            <a:pPr marL="109728" indent="0" algn="just">
              <a:buNone/>
            </a:pPr>
            <a:endParaRPr lang="it-IT" sz="1700" dirty="0"/>
          </a:p>
          <a:p>
            <a:pPr marL="109728" indent="0" algn="just">
              <a:buNone/>
            </a:pPr>
            <a:r>
              <a:rPr lang="it-IT" sz="1700" dirty="0" smtClean="0"/>
              <a:t>La </a:t>
            </a:r>
            <a:r>
              <a:rPr lang="it-IT" sz="1700" dirty="0"/>
              <a:t>comunicazione </a:t>
            </a:r>
            <a:r>
              <a:rPr lang="it-IT" sz="1700" dirty="0" smtClean="0"/>
              <a:t>è </a:t>
            </a:r>
            <a:r>
              <a:rPr lang="it-IT" sz="1700" dirty="0"/>
              <a:t>effettuata dal soggetto avente diritto alla detrazione, utilizzando le funzionalità rese disponibili nell’area riservata del sito internet dell’Agenzia delle entrate e deve contenere, a pena </a:t>
            </a:r>
            <a:r>
              <a:rPr lang="it-IT" sz="1700" dirty="0" smtClean="0"/>
              <a:t>d’inammissibilità gli elementi indicati nel punto 1.3 del Provvedimento (denominazione e cod. </a:t>
            </a:r>
            <a:r>
              <a:rPr lang="it-IT" sz="1700" dirty="0" err="1" smtClean="0"/>
              <a:t>fisc</a:t>
            </a:r>
            <a:r>
              <a:rPr lang="it-IT" sz="1700" dirty="0" smtClean="0"/>
              <a:t>. del beneficiario; tipologia dell’intervento, importo complessivo della spesa; anno di sostenimento; importo complessivo del contributo pari alla detrazione spettante; dati catastali dell’immobile; denominazione e cod. </a:t>
            </a:r>
            <a:r>
              <a:rPr lang="it-IT" sz="1700" dirty="0" err="1" smtClean="0"/>
              <a:t>fisc</a:t>
            </a:r>
            <a:r>
              <a:rPr lang="it-IT" sz="1700" dirty="0" smtClean="0"/>
              <a:t>. del fornitore cha applica lo sconto; data dell’opzione; assenso del fornitore).</a:t>
            </a:r>
            <a:endParaRPr lang="it-IT" sz="1700" dirty="0"/>
          </a:p>
        </p:txBody>
      </p:sp>
      <p:sp>
        <p:nvSpPr>
          <p:cNvPr id="3" name="Segnaposto numero diapositiva 2"/>
          <p:cNvSpPr>
            <a:spLocks noGrp="1"/>
          </p:cNvSpPr>
          <p:nvPr>
            <p:ph type="sldNum" sz="quarter" idx="12"/>
          </p:nvPr>
        </p:nvSpPr>
        <p:spPr/>
        <p:txBody>
          <a:bodyPr/>
          <a:lstStyle/>
          <a:p>
            <a:fld id="{249612B1-D23A-44E6-A8BA-F1422040AB3F}" type="slidenum">
              <a:rPr lang="it-IT" smtClean="0"/>
              <a:pPr/>
              <a:t>46</a:t>
            </a:fld>
            <a:endParaRPr lang="it-IT"/>
          </a:p>
        </p:txBody>
      </p:sp>
      <p:sp>
        <p:nvSpPr>
          <p:cNvPr id="4" name="Titolo 3"/>
          <p:cNvSpPr>
            <a:spLocks noGrp="1"/>
          </p:cNvSpPr>
          <p:nvPr>
            <p:ph type="title"/>
          </p:nvPr>
        </p:nvSpPr>
        <p:spPr>
          <a:xfrm>
            <a:off x="395536" y="188640"/>
            <a:ext cx="8229600" cy="1143000"/>
          </a:xfrm>
        </p:spPr>
        <p:txBody>
          <a:bodyPr>
            <a:normAutofit/>
          </a:bodyPr>
          <a:lstStyle/>
          <a:p>
            <a:r>
              <a:rPr lang="it-IT" sz="2400" dirty="0"/>
              <a:t>Le novità del «decreto crescita» 2019</a:t>
            </a:r>
            <a:br>
              <a:rPr lang="it-IT" sz="2400" dirty="0"/>
            </a:br>
            <a:r>
              <a:rPr lang="it-IT" sz="2400" dirty="0"/>
              <a:t>- Lo sconto in fattura -</a:t>
            </a:r>
          </a:p>
        </p:txBody>
      </p:sp>
    </p:spTree>
    <p:extLst>
      <p:ext uri="{BB962C8B-B14F-4D97-AF65-F5344CB8AC3E}">
        <p14:creationId xmlns:p14="http://schemas.microsoft.com/office/powerpoint/2010/main" val="409664524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229600" cy="4827992"/>
          </a:xfrm>
        </p:spPr>
        <p:txBody>
          <a:bodyPr>
            <a:normAutofit fontScale="70000" lnSpcReduction="20000"/>
          </a:bodyPr>
          <a:lstStyle/>
          <a:p>
            <a:pPr marL="109728" indent="0" algn="just">
              <a:buNone/>
            </a:pPr>
            <a:r>
              <a:rPr lang="it-IT" dirty="0"/>
              <a:t>In </a:t>
            </a:r>
            <a:r>
              <a:rPr lang="it-IT" dirty="0" smtClean="0"/>
              <a:t>alternativa, </a:t>
            </a:r>
            <a:r>
              <a:rPr lang="it-IT" dirty="0"/>
              <a:t>la </a:t>
            </a:r>
            <a:r>
              <a:rPr lang="it-IT" b="1" dirty="0"/>
              <a:t>comunicazione</a:t>
            </a:r>
            <a:r>
              <a:rPr lang="it-IT" dirty="0"/>
              <a:t> può essere inviata </a:t>
            </a:r>
            <a:r>
              <a:rPr lang="it-IT" b="1" dirty="0"/>
              <a:t>per il tramite degli uffici dell’Agenzia delle entrate</a:t>
            </a:r>
            <a:r>
              <a:rPr lang="it-IT" dirty="0"/>
              <a:t>, utilizzando il modulo allegato al P</a:t>
            </a:r>
            <a:r>
              <a:rPr lang="it-IT" dirty="0" smtClean="0"/>
              <a:t>rovvedimento</a:t>
            </a:r>
            <a:r>
              <a:rPr lang="it-IT" dirty="0"/>
              <a:t>, contenente le informazioni di cui </a:t>
            </a:r>
            <a:r>
              <a:rPr lang="it-IT" dirty="0" smtClean="0"/>
              <a:t>alla slide </a:t>
            </a:r>
            <a:r>
              <a:rPr lang="it-IT" dirty="0"/>
              <a:t>precedente</a:t>
            </a:r>
            <a:r>
              <a:rPr lang="it-IT" dirty="0" smtClean="0"/>
              <a:t>.</a:t>
            </a:r>
          </a:p>
          <a:p>
            <a:pPr marL="109728" indent="0" algn="just">
              <a:buNone/>
            </a:pPr>
            <a:endParaRPr lang="it-IT" dirty="0" smtClean="0"/>
          </a:p>
          <a:p>
            <a:pPr marL="109728" indent="0" algn="just">
              <a:buNone/>
            </a:pPr>
            <a:r>
              <a:rPr lang="it-IT" dirty="0" smtClean="0"/>
              <a:t>Il </a:t>
            </a:r>
            <a:r>
              <a:rPr lang="it-IT" dirty="0"/>
              <a:t>modulo può essere inviato ai predetti uffici </a:t>
            </a:r>
            <a:r>
              <a:rPr lang="it-IT" b="1" dirty="0"/>
              <a:t>anche tramite posta elettronica </a:t>
            </a:r>
            <a:r>
              <a:rPr lang="it-IT" dirty="0"/>
              <a:t>certificata, debitamente sottoscritto dal soggetto che ha esercitato l’opzione, unitamente al relativo </a:t>
            </a:r>
            <a:r>
              <a:rPr lang="it-IT" dirty="0" smtClean="0"/>
              <a:t>documento </a:t>
            </a:r>
            <a:r>
              <a:rPr lang="it-IT" dirty="0"/>
              <a:t>d’identità. </a:t>
            </a:r>
            <a:endParaRPr lang="it-IT" dirty="0" smtClean="0"/>
          </a:p>
          <a:p>
            <a:pPr marL="109728" indent="0" algn="just">
              <a:buNone/>
            </a:pPr>
            <a:endParaRPr lang="it-IT" dirty="0" smtClean="0"/>
          </a:p>
          <a:p>
            <a:pPr marL="109728" indent="0" algn="just">
              <a:buNone/>
            </a:pPr>
            <a:r>
              <a:rPr lang="it-IT" dirty="0"/>
              <a:t>Per gli interventi </a:t>
            </a:r>
            <a:r>
              <a:rPr lang="it-IT" dirty="0" smtClean="0"/>
              <a:t>diversi dall’acquisto di case antisismiche, </a:t>
            </a:r>
            <a:r>
              <a:rPr lang="it-IT" dirty="0"/>
              <a:t>il soggetto che ha esercitato l’opzione effettua </a:t>
            </a:r>
            <a:r>
              <a:rPr lang="it-IT" b="1" dirty="0"/>
              <a:t>il pagamento delle spese sostenute per l'esecuzione degli interventi mediante bonifico bancario o postale </a:t>
            </a:r>
            <a:r>
              <a:rPr lang="it-IT" dirty="0"/>
              <a:t>dal quale risulti la causale del versamento, il codice fiscale del beneficiario della detrazione ed il numero di partita IVA, ovvero, il codice fiscale del soggetto a favore del quale il bonifico è effettuato.</a:t>
            </a:r>
          </a:p>
          <a:p>
            <a:pPr marL="109728" indent="0" algn="just">
              <a:buNone/>
            </a:pPr>
            <a:endParaRPr lang="it-IT" dirty="0" smtClean="0"/>
          </a:p>
          <a:p>
            <a:pPr marL="109728" indent="0" algn="just">
              <a:buNone/>
            </a:pPr>
            <a:endParaRPr lang="it-IT" dirty="0"/>
          </a:p>
        </p:txBody>
      </p:sp>
      <p:sp>
        <p:nvSpPr>
          <p:cNvPr id="3" name="Segnaposto numero diapositiva 2"/>
          <p:cNvSpPr>
            <a:spLocks noGrp="1"/>
          </p:cNvSpPr>
          <p:nvPr>
            <p:ph type="sldNum" sz="quarter" idx="12"/>
          </p:nvPr>
        </p:nvSpPr>
        <p:spPr/>
        <p:txBody>
          <a:bodyPr/>
          <a:lstStyle/>
          <a:p>
            <a:fld id="{249612B1-D23A-44E6-A8BA-F1422040AB3F}" type="slidenum">
              <a:rPr lang="it-IT" smtClean="0"/>
              <a:pPr/>
              <a:t>47</a:t>
            </a:fld>
            <a:endParaRPr lang="it-IT"/>
          </a:p>
        </p:txBody>
      </p:sp>
      <p:sp>
        <p:nvSpPr>
          <p:cNvPr id="4" name="Titolo 3"/>
          <p:cNvSpPr>
            <a:spLocks noGrp="1"/>
          </p:cNvSpPr>
          <p:nvPr>
            <p:ph type="title"/>
          </p:nvPr>
        </p:nvSpPr>
        <p:spPr/>
        <p:txBody>
          <a:bodyPr>
            <a:normAutofit/>
          </a:bodyPr>
          <a:lstStyle/>
          <a:p>
            <a:r>
              <a:rPr lang="it-IT" sz="2400" dirty="0"/>
              <a:t>Le novità del «decreto crescita» 2019</a:t>
            </a:r>
            <a:br>
              <a:rPr lang="it-IT" sz="2400" dirty="0"/>
            </a:br>
            <a:r>
              <a:rPr lang="it-IT" sz="2400" dirty="0"/>
              <a:t>- Lo sconto in fattura -</a:t>
            </a:r>
          </a:p>
        </p:txBody>
      </p:sp>
    </p:spTree>
    <p:extLst>
      <p:ext uri="{BB962C8B-B14F-4D97-AF65-F5344CB8AC3E}">
        <p14:creationId xmlns:p14="http://schemas.microsoft.com/office/powerpoint/2010/main" val="342909539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229600" cy="5044016"/>
          </a:xfrm>
        </p:spPr>
        <p:txBody>
          <a:bodyPr>
            <a:normAutofit fontScale="62500" lnSpcReduction="20000"/>
          </a:bodyPr>
          <a:lstStyle/>
          <a:p>
            <a:pPr marL="109728" indent="0" algn="just">
              <a:buNone/>
            </a:pPr>
            <a:r>
              <a:rPr lang="it-IT" b="1" dirty="0"/>
              <a:t>Il contributo è pari alla detrazione dall’imposta lorda spettante </a:t>
            </a:r>
            <a:r>
              <a:rPr lang="it-IT" dirty="0"/>
              <a:t>per gli interventi di riqualificazione energetica e di riduzione del rischio sismico, di cui agli articoli 14 e 16 del decreto-legge 4 giugno 2013, n. 63, nella misura e alle condizioni ivi indicate, </a:t>
            </a:r>
            <a:r>
              <a:rPr lang="it-IT" b="1" dirty="0"/>
              <a:t>in base alle spese sostenute entro il 31 dicembre del periodo d’imposta di riferimento</a:t>
            </a:r>
            <a:r>
              <a:rPr lang="it-IT" dirty="0" smtClean="0"/>
              <a:t>.</a:t>
            </a:r>
          </a:p>
          <a:p>
            <a:pPr marL="109728" indent="0" algn="just">
              <a:buNone/>
            </a:pPr>
            <a:endParaRPr lang="it-IT" dirty="0"/>
          </a:p>
          <a:p>
            <a:pPr marL="109728" indent="0" algn="just">
              <a:buNone/>
            </a:pPr>
            <a:r>
              <a:rPr lang="it-IT" b="1" dirty="0" smtClean="0"/>
              <a:t>L’importo </a:t>
            </a:r>
            <a:r>
              <a:rPr lang="it-IT" b="1" dirty="0"/>
              <a:t>della detrazione </a:t>
            </a:r>
            <a:r>
              <a:rPr lang="it-IT" dirty="0"/>
              <a:t>spettante è calcolato tenendo conto delle </a:t>
            </a:r>
            <a:r>
              <a:rPr lang="it-IT" b="1" dirty="0"/>
              <a:t>spese complessivamente sostenute nel periodo d’imposta, comprensive dell’importo non corrisposto al fornitore per effetto dello sconto </a:t>
            </a:r>
            <a:r>
              <a:rPr lang="it-IT" dirty="0"/>
              <a:t>praticato dal medesimo in applicazione delle disposizioni di cui al presente provvedimento</a:t>
            </a:r>
            <a:r>
              <a:rPr lang="it-IT" dirty="0" smtClean="0"/>
              <a:t>.</a:t>
            </a:r>
          </a:p>
          <a:p>
            <a:pPr marL="109728" indent="0" algn="just">
              <a:buNone/>
            </a:pPr>
            <a:endParaRPr lang="it-IT" dirty="0"/>
          </a:p>
          <a:p>
            <a:pPr marL="109728" indent="0" algn="just">
              <a:buNone/>
            </a:pPr>
            <a:r>
              <a:rPr lang="it-IT" b="1" dirty="0" smtClean="0"/>
              <a:t>In </a:t>
            </a:r>
            <a:r>
              <a:rPr lang="it-IT" b="1" dirty="0"/>
              <a:t>presenza di diversi fornitori</a:t>
            </a:r>
            <a:r>
              <a:rPr lang="it-IT" dirty="0"/>
              <a:t> per il medesimo intervento, </a:t>
            </a:r>
            <a:r>
              <a:rPr lang="it-IT" b="1" dirty="0"/>
              <a:t>la detrazione </a:t>
            </a:r>
            <a:r>
              <a:rPr lang="it-IT" dirty="0"/>
              <a:t>spettante </a:t>
            </a:r>
            <a:r>
              <a:rPr lang="it-IT" b="1" dirty="0"/>
              <a:t>è commisurata all’importo complessivo delle spese sostenute nel periodo d’imposta nei confronti di ciascuno</a:t>
            </a:r>
            <a:r>
              <a:rPr lang="it-IT" dirty="0"/>
              <a:t> di essi</a:t>
            </a:r>
            <a:r>
              <a:rPr lang="it-IT" dirty="0" smtClean="0"/>
              <a:t>.</a:t>
            </a:r>
          </a:p>
          <a:p>
            <a:pPr marL="109728" indent="0" algn="just">
              <a:buNone/>
            </a:pPr>
            <a:endParaRPr lang="it-IT" dirty="0"/>
          </a:p>
          <a:p>
            <a:pPr marL="109728" indent="0" algn="just">
              <a:buNone/>
            </a:pPr>
            <a:r>
              <a:rPr lang="it-IT" b="1" dirty="0" smtClean="0"/>
              <a:t>L’importo </a:t>
            </a:r>
            <a:r>
              <a:rPr lang="it-IT" b="1" dirty="0"/>
              <a:t>dello sconto </a:t>
            </a:r>
            <a:r>
              <a:rPr lang="it-IT" dirty="0"/>
              <a:t>praticato è pari al </a:t>
            </a:r>
            <a:r>
              <a:rPr lang="it-IT" dirty="0" smtClean="0"/>
              <a:t>contributo, </a:t>
            </a:r>
            <a:r>
              <a:rPr lang="it-IT" b="1" dirty="0"/>
              <a:t>non riduce l’imponibile ai fini dell’imposta sul valore aggiunto </a:t>
            </a:r>
            <a:r>
              <a:rPr lang="it-IT" dirty="0"/>
              <a:t>ed è </a:t>
            </a:r>
            <a:r>
              <a:rPr lang="it-IT" b="1" dirty="0"/>
              <a:t>espressamente indicato nella fattura </a:t>
            </a:r>
            <a:r>
              <a:rPr lang="it-IT" dirty="0"/>
              <a:t>emessa a fronte degli interventi effettuati quale sconto praticato in applicazione delle previsioni dell’articolo 10 del decreto-legge 30 aprile 2019, n. 34.</a:t>
            </a:r>
          </a:p>
        </p:txBody>
      </p:sp>
      <p:sp>
        <p:nvSpPr>
          <p:cNvPr id="3" name="Segnaposto numero diapositiva 2"/>
          <p:cNvSpPr>
            <a:spLocks noGrp="1"/>
          </p:cNvSpPr>
          <p:nvPr>
            <p:ph type="sldNum" sz="quarter" idx="12"/>
          </p:nvPr>
        </p:nvSpPr>
        <p:spPr/>
        <p:txBody>
          <a:bodyPr/>
          <a:lstStyle/>
          <a:p>
            <a:fld id="{249612B1-D23A-44E6-A8BA-F1422040AB3F}" type="slidenum">
              <a:rPr lang="it-IT" smtClean="0"/>
              <a:pPr/>
              <a:t>48</a:t>
            </a:fld>
            <a:endParaRPr lang="it-IT"/>
          </a:p>
        </p:txBody>
      </p:sp>
      <p:sp>
        <p:nvSpPr>
          <p:cNvPr id="4" name="Titolo 3"/>
          <p:cNvSpPr>
            <a:spLocks noGrp="1"/>
          </p:cNvSpPr>
          <p:nvPr>
            <p:ph type="title"/>
          </p:nvPr>
        </p:nvSpPr>
        <p:spPr/>
        <p:txBody>
          <a:bodyPr>
            <a:normAutofit/>
          </a:bodyPr>
          <a:lstStyle/>
          <a:p>
            <a:r>
              <a:rPr lang="it-IT" sz="2400" dirty="0"/>
              <a:t>Le novità del «decreto crescita» 2019</a:t>
            </a:r>
            <a:br>
              <a:rPr lang="it-IT" sz="2400" dirty="0"/>
            </a:br>
            <a:r>
              <a:rPr lang="it-IT" sz="2400" dirty="0"/>
              <a:t>- Lo sconto in fattura -</a:t>
            </a:r>
          </a:p>
        </p:txBody>
      </p:sp>
    </p:spTree>
    <p:extLst>
      <p:ext uri="{BB962C8B-B14F-4D97-AF65-F5344CB8AC3E}">
        <p14:creationId xmlns:p14="http://schemas.microsoft.com/office/powerpoint/2010/main" val="68287085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a:bodyPr>
          <a:lstStyle/>
          <a:p>
            <a:pPr marL="109728" indent="0" algn="just">
              <a:buNone/>
            </a:pPr>
            <a:r>
              <a:rPr lang="it-IT" b="1" dirty="0"/>
              <a:t>Il fornitore </a:t>
            </a:r>
            <a:r>
              <a:rPr lang="it-IT" dirty="0"/>
              <a:t>che ha praticato lo sconto recupera il relativo importo sotto forma di </a:t>
            </a:r>
            <a:r>
              <a:rPr lang="it-IT" dirty="0" smtClean="0"/>
              <a:t>credito d'imposta </a:t>
            </a:r>
            <a:r>
              <a:rPr lang="it-IT" dirty="0"/>
              <a:t>da utilizzare esclusivamente in compensazione, </a:t>
            </a:r>
            <a:r>
              <a:rPr lang="it-IT" b="1" dirty="0"/>
              <a:t>a decorrere dal giorno 10 del mese successivo a quello in cui è stata effettuata la </a:t>
            </a:r>
            <a:r>
              <a:rPr lang="it-IT" b="1" dirty="0" smtClean="0"/>
              <a:t>comunicazione</a:t>
            </a:r>
            <a:r>
              <a:rPr lang="it-IT" dirty="0" smtClean="0"/>
              <a:t>, </a:t>
            </a:r>
            <a:r>
              <a:rPr lang="it-IT" dirty="0"/>
              <a:t>in </a:t>
            </a:r>
            <a:r>
              <a:rPr lang="it-IT" b="1" dirty="0"/>
              <a:t>cinque quote annuali di pari importo</a:t>
            </a:r>
            <a:r>
              <a:rPr lang="it-IT" dirty="0"/>
              <a:t>, ai sensi dell'articolo 17 del decreto legislativo 9 luglio 1997, n. 241, </a:t>
            </a:r>
            <a:r>
              <a:rPr lang="it-IT" b="1" dirty="0"/>
              <a:t>senza l'applicazione dei limiti </a:t>
            </a:r>
            <a:r>
              <a:rPr lang="it-IT" dirty="0"/>
              <a:t>di cui all'articolo 34 della legge 23 dicembre 2000, n. 388, e all'articolo 1, comma 53, della legge 24 dicembre 2007, n. 244.</a:t>
            </a:r>
          </a:p>
        </p:txBody>
      </p:sp>
      <p:sp>
        <p:nvSpPr>
          <p:cNvPr id="3" name="Segnaposto numero diapositiva 2"/>
          <p:cNvSpPr>
            <a:spLocks noGrp="1"/>
          </p:cNvSpPr>
          <p:nvPr>
            <p:ph type="sldNum" sz="quarter" idx="12"/>
          </p:nvPr>
        </p:nvSpPr>
        <p:spPr/>
        <p:txBody>
          <a:bodyPr/>
          <a:lstStyle/>
          <a:p>
            <a:fld id="{249612B1-D23A-44E6-A8BA-F1422040AB3F}" type="slidenum">
              <a:rPr lang="it-IT" smtClean="0"/>
              <a:pPr/>
              <a:t>49</a:t>
            </a:fld>
            <a:endParaRPr lang="it-IT"/>
          </a:p>
        </p:txBody>
      </p:sp>
      <p:sp>
        <p:nvSpPr>
          <p:cNvPr id="4" name="Titolo 3"/>
          <p:cNvSpPr>
            <a:spLocks noGrp="1"/>
          </p:cNvSpPr>
          <p:nvPr>
            <p:ph type="title"/>
          </p:nvPr>
        </p:nvSpPr>
        <p:spPr/>
        <p:txBody>
          <a:bodyPr>
            <a:normAutofit/>
          </a:bodyPr>
          <a:lstStyle/>
          <a:p>
            <a:r>
              <a:rPr lang="it-IT" sz="2400" dirty="0"/>
              <a:t>Le novità del «decreto crescita» 2019</a:t>
            </a:r>
            <a:br>
              <a:rPr lang="it-IT" sz="2400" dirty="0"/>
            </a:br>
            <a:r>
              <a:rPr lang="it-IT" sz="2400" dirty="0"/>
              <a:t>- Lo sconto in fattura -</a:t>
            </a:r>
          </a:p>
        </p:txBody>
      </p:sp>
    </p:spTree>
    <p:extLst>
      <p:ext uri="{BB962C8B-B14F-4D97-AF65-F5344CB8AC3E}">
        <p14:creationId xmlns:p14="http://schemas.microsoft.com/office/powerpoint/2010/main" val="29399935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229600" cy="5044016"/>
          </a:xfrm>
        </p:spPr>
        <p:txBody>
          <a:bodyPr>
            <a:normAutofit fontScale="55000" lnSpcReduction="20000"/>
          </a:bodyPr>
          <a:lstStyle/>
          <a:p>
            <a:pPr marL="109728" indent="0" algn="just">
              <a:buNone/>
            </a:pPr>
            <a:r>
              <a:rPr lang="it-IT" dirty="0"/>
              <a:t>Il citato </a:t>
            </a:r>
            <a:r>
              <a:rPr lang="it-IT" b="1" dirty="0"/>
              <a:t>comma 2-ter dell'articolo 14 </a:t>
            </a:r>
            <a:r>
              <a:rPr lang="it-IT" dirty="0"/>
              <a:t>è stato, poi, </a:t>
            </a:r>
            <a:r>
              <a:rPr lang="it-IT" b="1" dirty="0"/>
              <a:t>sostituito </a:t>
            </a:r>
            <a:r>
              <a:rPr lang="it-IT" b="1" dirty="0" smtClean="0"/>
              <a:t>dal decreto </a:t>
            </a:r>
            <a:r>
              <a:rPr lang="it-IT" b="1" dirty="0"/>
              <a:t>legge 24 aprile 2017, n. 50</a:t>
            </a:r>
            <a:r>
              <a:rPr lang="it-IT" dirty="0"/>
              <a:t>, convertito, con modificazioni, dalla legge 21 giugno 2017, n. 96.  </a:t>
            </a:r>
          </a:p>
          <a:p>
            <a:pPr marL="109728" indent="0" algn="just">
              <a:buNone/>
            </a:pPr>
            <a:endParaRPr lang="it-IT" dirty="0"/>
          </a:p>
          <a:p>
            <a:pPr marL="109728" indent="0" algn="just">
              <a:buNone/>
            </a:pPr>
            <a:r>
              <a:rPr lang="it-IT" dirty="0"/>
              <a:t>Per effetto delle modifiche, </a:t>
            </a:r>
            <a:r>
              <a:rPr lang="it-IT" b="1" dirty="0"/>
              <a:t>anche i soggetti </a:t>
            </a:r>
            <a:r>
              <a:rPr lang="it-IT" dirty="0"/>
              <a:t>che ricadono nella </a:t>
            </a:r>
            <a:r>
              <a:rPr lang="it-IT" b="1" dirty="0"/>
              <a:t>no </a:t>
            </a:r>
            <a:r>
              <a:rPr lang="it-IT" b="1" dirty="0" err="1"/>
              <a:t>tax</a:t>
            </a:r>
            <a:r>
              <a:rPr lang="it-IT" b="1" dirty="0"/>
              <a:t> area possono cedere il credito </a:t>
            </a:r>
            <a:r>
              <a:rPr lang="it-IT" dirty="0"/>
              <a:t>corrispondente alla detrazione spettante per le spese sostenute dal 1° gennaio 2017 al 31 dicembre 2021 </a:t>
            </a:r>
            <a:r>
              <a:rPr lang="it-IT" b="1" dirty="0"/>
              <a:t>per gli interventi di riqualificazione energetica di parti comuni degli edifici condominiali oltre che ai fornitori che hanno effettuato i lavori anche ad altri soggetti privati, con la facoltà di successiva cessione del credito</a:t>
            </a:r>
            <a:r>
              <a:rPr lang="it-IT" dirty="0"/>
              <a:t>. </a:t>
            </a:r>
            <a:r>
              <a:rPr lang="it-IT" b="1" dirty="0"/>
              <a:t>I soggetti </a:t>
            </a:r>
            <a:r>
              <a:rPr lang="it-IT" dirty="0"/>
              <a:t>che si trovano nella </a:t>
            </a:r>
            <a:r>
              <a:rPr lang="it-IT" b="1" dirty="0"/>
              <a:t>no </a:t>
            </a:r>
            <a:r>
              <a:rPr lang="it-IT" b="1" dirty="0" err="1"/>
              <a:t>tax</a:t>
            </a:r>
            <a:r>
              <a:rPr lang="it-IT" b="1" dirty="0"/>
              <a:t> area</a:t>
            </a:r>
            <a:r>
              <a:rPr lang="it-IT" dirty="0"/>
              <a:t>, inoltre, </a:t>
            </a:r>
            <a:r>
              <a:rPr lang="it-IT" b="1" dirty="0"/>
              <a:t>possono cedere la detrazione anche ad istituti di credito e ad intermediari finanziari</a:t>
            </a:r>
            <a:r>
              <a:rPr lang="it-IT" dirty="0"/>
              <a:t>. La cessione è consentita purché le condizioni di incapienza sussistano nell'anno precedente a quello di sostenimento delle spese. </a:t>
            </a:r>
          </a:p>
          <a:p>
            <a:pPr marL="109728" indent="0" algn="just">
              <a:buNone/>
            </a:pPr>
            <a:endParaRPr lang="it-IT" dirty="0"/>
          </a:p>
          <a:p>
            <a:pPr marL="109728" indent="0" algn="just">
              <a:buNone/>
            </a:pPr>
            <a:r>
              <a:rPr lang="it-IT" dirty="0"/>
              <a:t>Tale possibilità è, invece, preclusa, ai sensi del comma 2-sexies dell'articolo 14, ai contribuenti, anche non tenuti al versamento dell'imposta sul reddito, diversi dai soggetti che si trovano nella no </a:t>
            </a:r>
            <a:r>
              <a:rPr lang="it-IT" dirty="0" err="1"/>
              <a:t>tax</a:t>
            </a:r>
            <a:r>
              <a:rPr lang="it-IT" dirty="0"/>
              <a:t> area, per i quali veniva confermata la possibilità di cedere sotto forma di credito solo la detrazione spettante per gli interventi di cui al citato comma 2-quater dell'articolo 14. </a:t>
            </a:r>
            <a:r>
              <a:rPr lang="it-IT" b="1" dirty="0"/>
              <a:t>Con il Provvedimento, che ha sostituito il precedente Provvedimento 8 giugno 2017 citato, sono state definite le modalità </a:t>
            </a:r>
            <a:r>
              <a:rPr lang="it-IT" dirty="0"/>
              <a:t>di cessione del credito corrispondente alla detrazione spettante per gli interventi di riqualificazione energetica effettuati sulle parti comuni di edifici. </a:t>
            </a:r>
          </a:p>
          <a:p>
            <a:pPr marL="109728" indent="0">
              <a:buNone/>
            </a:pPr>
            <a:endParaRPr lang="it-IT" dirty="0"/>
          </a:p>
        </p:txBody>
      </p:sp>
      <p:sp>
        <p:nvSpPr>
          <p:cNvPr id="3" name="Segnaposto numero diapositiva 2"/>
          <p:cNvSpPr>
            <a:spLocks noGrp="1"/>
          </p:cNvSpPr>
          <p:nvPr>
            <p:ph type="sldNum" sz="quarter" idx="12"/>
          </p:nvPr>
        </p:nvSpPr>
        <p:spPr/>
        <p:txBody>
          <a:bodyPr/>
          <a:lstStyle/>
          <a:p>
            <a:fld id="{249612B1-D23A-44E6-A8BA-F1422040AB3F}" type="slidenum">
              <a:rPr lang="it-IT" smtClean="0"/>
              <a:pPr/>
              <a:t>5</a:t>
            </a:fld>
            <a:endParaRPr lang="it-IT"/>
          </a:p>
        </p:txBody>
      </p:sp>
      <p:sp>
        <p:nvSpPr>
          <p:cNvPr id="4" name="Titolo 3"/>
          <p:cNvSpPr>
            <a:spLocks noGrp="1"/>
          </p:cNvSpPr>
          <p:nvPr>
            <p:ph type="title"/>
          </p:nvPr>
        </p:nvSpPr>
        <p:spPr/>
        <p:txBody>
          <a:bodyPr/>
          <a:lstStyle/>
          <a:p>
            <a:r>
              <a:rPr lang="it-IT" dirty="0"/>
              <a:t>Evoluzione normativa</a:t>
            </a:r>
          </a:p>
        </p:txBody>
      </p:sp>
    </p:spTree>
    <p:extLst>
      <p:ext uri="{BB962C8B-B14F-4D97-AF65-F5344CB8AC3E}">
        <p14:creationId xmlns:p14="http://schemas.microsoft.com/office/powerpoint/2010/main" val="419170299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229600" cy="5116024"/>
          </a:xfrm>
        </p:spPr>
        <p:txBody>
          <a:bodyPr>
            <a:normAutofit fontScale="70000" lnSpcReduction="20000"/>
          </a:bodyPr>
          <a:lstStyle/>
          <a:p>
            <a:pPr marL="109728" indent="0" algn="just">
              <a:buNone/>
            </a:pPr>
            <a:r>
              <a:rPr lang="it-IT" b="1" dirty="0" smtClean="0"/>
              <a:t>Il </a:t>
            </a:r>
            <a:r>
              <a:rPr lang="it-IT" b="1" dirty="0"/>
              <a:t>fornitore deve preventivamente confermare </a:t>
            </a:r>
            <a:r>
              <a:rPr lang="it-IT" dirty="0"/>
              <a:t>l’esercizio dell’opzione da parte del soggetto avente diritto alla detrazione e attestare l’effettuazione dello sconto, utilizzando le funzionalità rese disponibili </a:t>
            </a:r>
            <a:r>
              <a:rPr lang="it-IT" b="1" dirty="0"/>
              <a:t>nell’area riservata del sito internet dell’Agenzia delle entrate</a:t>
            </a:r>
            <a:r>
              <a:rPr lang="it-IT" dirty="0" smtClean="0"/>
              <a:t>;</a:t>
            </a:r>
          </a:p>
          <a:p>
            <a:pPr marL="109728" indent="0" algn="just">
              <a:buNone/>
            </a:pPr>
            <a:endParaRPr lang="it-IT" dirty="0"/>
          </a:p>
          <a:p>
            <a:pPr marL="109728" indent="0" algn="just">
              <a:buNone/>
            </a:pPr>
            <a:r>
              <a:rPr lang="it-IT" dirty="0"/>
              <a:t>S</a:t>
            </a:r>
            <a:r>
              <a:rPr lang="it-IT" dirty="0" smtClean="0"/>
              <a:t>uccessivamente </a:t>
            </a:r>
            <a:r>
              <a:rPr lang="it-IT" dirty="0"/>
              <a:t>alla </a:t>
            </a:r>
            <a:r>
              <a:rPr lang="it-IT" dirty="0" smtClean="0"/>
              <a:t>conferma, </a:t>
            </a:r>
            <a:r>
              <a:rPr lang="it-IT" dirty="0"/>
              <a:t>il </a:t>
            </a:r>
            <a:r>
              <a:rPr lang="it-IT" b="1" dirty="0"/>
              <a:t>modello F24 è presentato esclusivamente tramite i servizi telematic</a:t>
            </a:r>
            <a:r>
              <a:rPr lang="it-IT" dirty="0"/>
              <a:t>i dell’Agenzia delle entrate, pena il rifiuto dell’operazione di </a:t>
            </a:r>
            <a:r>
              <a:rPr lang="it-IT" dirty="0" smtClean="0"/>
              <a:t>versamento;</a:t>
            </a:r>
          </a:p>
          <a:p>
            <a:pPr marL="109728" indent="0" algn="just">
              <a:buNone/>
            </a:pPr>
            <a:endParaRPr lang="it-IT" dirty="0"/>
          </a:p>
          <a:p>
            <a:pPr marL="109728" indent="0" algn="just">
              <a:buNone/>
            </a:pPr>
            <a:r>
              <a:rPr lang="it-IT" dirty="0" smtClean="0"/>
              <a:t>Nel </a:t>
            </a:r>
            <a:r>
              <a:rPr lang="it-IT" dirty="0"/>
              <a:t>caso in cui l’importo del credito d’imposta utilizzato in compensazione risulti superiore all’ammontare disponibile, anche tenendo conto di precedenti fruizioni del credito stesso, il relativo modello F24 è scartato. </a:t>
            </a:r>
            <a:r>
              <a:rPr lang="it-IT" b="1" dirty="0"/>
              <a:t>Lo scarto </a:t>
            </a:r>
            <a:r>
              <a:rPr lang="it-IT" dirty="0"/>
              <a:t>è comunicato al soggetto che ha trasmesso il modello F24 tramite apposita ricevuta consultabile mediante i servizi telematici dell’Agenzia delle entrate</a:t>
            </a:r>
            <a:r>
              <a:rPr lang="it-IT" dirty="0" smtClean="0"/>
              <a:t>.</a:t>
            </a:r>
          </a:p>
          <a:p>
            <a:pPr marL="109728" indent="0" algn="just">
              <a:buNone/>
            </a:pPr>
            <a:endParaRPr lang="it-IT" dirty="0"/>
          </a:p>
          <a:p>
            <a:pPr marL="109728" indent="0" algn="just">
              <a:buNone/>
            </a:pPr>
            <a:r>
              <a:rPr lang="it-IT" b="1" dirty="0" smtClean="0"/>
              <a:t>La </a:t>
            </a:r>
            <a:r>
              <a:rPr lang="it-IT" b="1" dirty="0"/>
              <a:t>quota di credito che non è utilizzata nell’anno può essere utilizzata negli anni successivi, ma non può essere richiesta a rimborso</a:t>
            </a:r>
            <a:r>
              <a:rPr lang="it-IT" dirty="0"/>
              <a:t>.</a:t>
            </a:r>
          </a:p>
        </p:txBody>
      </p:sp>
      <p:sp>
        <p:nvSpPr>
          <p:cNvPr id="3" name="Segnaposto numero diapositiva 2"/>
          <p:cNvSpPr>
            <a:spLocks noGrp="1"/>
          </p:cNvSpPr>
          <p:nvPr>
            <p:ph type="sldNum" sz="quarter" idx="12"/>
          </p:nvPr>
        </p:nvSpPr>
        <p:spPr/>
        <p:txBody>
          <a:bodyPr/>
          <a:lstStyle/>
          <a:p>
            <a:fld id="{249612B1-D23A-44E6-A8BA-F1422040AB3F}" type="slidenum">
              <a:rPr lang="it-IT" smtClean="0"/>
              <a:pPr/>
              <a:t>50</a:t>
            </a:fld>
            <a:endParaRPr lang="it-IT"/>
          </a:p>
        </p:txBody>
      </p:sp>
      <p:sp>
        <p:nvSpPr>
          <p:cNvPr id="4" name="Titolo 3"/>
          <p:cNvSpPr>
            <a:spLocks noGrp="1"/>
          </p:cNvSpPr>
          <p:nvPr>
            <p:ph type="title"/>
          </p:nvPr>
        </p:nvSpPr>
        <p:spPr/>
        <p:txBody>
          <a:bodyPr>
            <a:normAutofit/>
          </a:bodyPr>
          <a:lstStyle/>
          <a:p>
            <a:r>
              <a:rPr lang="it-IT" sz="2400" dirty="0"/>
              <a:t>Le novità del «decreto crescita» 2019</a:t>
            </a:r>
            <a:br>
              <a:rPr lang="it-IT" sz="2400" dirty="0"/>
            </a:br>
            <a:r>
              <a:rPr lang="it-IT" sz="2400" dirty="0"/>
              <a:t>- Lo sconto in fattura -</a:t>
            </a:r>
          </a:p>
        </p:txBody>
      </p:sp>
    </p:spTree>
    <p:extLst>
      <p:ext uri="{BB962C8B-B14F-4D97-AF65-F5344CB8AC3E}">
        <p14:creationId xmlns:p14="http://schemas.microsoft.com/office/powerpoint/2010/main" val="260140275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70000" lnSpcReduction="20000"/>
          </a:bodyPr>
          <a:lstStyle/>
          <a:p>
            <a:pPr marL="109728" indent="0" algn="just">
              <a:buNone/>
            </a:pPr>
            <a:r>
              <a:rPr lang="it-IT" b="1" dirty="0"/>
              <a:t>In alternativa </a:t>
            </a:r>
            <a:r>
              <a:rPr lang="it-IT" dirty="0"/>
              <a:t>all’utilizzo in compensazione, </a:t>
            </a:r>
            <a:r>
              <a:rPr lang="it-IT" b="1" dirty="0"/>
              <a:t>il fornitore può cedere il credito d’imposta</a:t>
            </a:r>
            <a:r>
              <a:rPr lang="it-IT" dirty="0"/>
              <a:t> </a:t>
            </a:r>
            <a:r>
              <a:rPr lang="it-IT" b="1" dirty="0" smtClean="0"/>
              <a:t>ai </a:t>
            </a:r>
            <a:r>
              <a:rPr lang="it-IT" b="1" dirty="0"/>
              <a:t>propri fornitori </a:t>
            </a:r>
            <a:r>
              <a:rPr lang="it-IT" dirty="0"/>
              <a:t>anche indiretti di beni e servizi, </a:t>
            </a:r>
            <a:r>
              <a:rPr lang="it-IT" b="1" dirty="0"/>
              <a:t>con esclusione della possibilità di ulteriori cessioni </a:t>
            </a:r>
            <a:r>
              <a:rPr lang="it-IT" dirty="0"/>
              <a:t>da parte di questi ultimi</a:t>
            </a:r>
            <a:r>
              <a:rPr lang="it-IT" dirty="0" smtClean="0"/>
              <a:t>.</a:t>
            </a:r>
          </a:p>
          <a:p>
            <a:pPr marL="109728" indent="0" algn="just">
              <a:buNone/>
            </a:pPr>
            <a:endParaRPr lang="it-IT" dirty="0" smtClean="0"/>
          </a:p>
          <a:p>
            <a:pPr marL="109728" indent="0" algn="just">
              <a:buNone/>
            </a:pPr>
            <a:r>
              <a:rPr lang="it-IT" dirty="0" smtClean="0"/>
              <a:t>E</a:t>
            </a:r>
            <a:r>
              <a:rPr lang="it-IT" dirty="0"/>
              <a:t>’ in ogni caso </a:t>
            </a:r>
            <a:r>
              <a:rPr lang="it-IT" b="1" dirty="0"/>
              <a:t>esclusa la cessione agli istituti di credito e intermediari finanziari, nonché alle amministrazioni pubbliche </a:t>
            </a:r>
            <a:r>
              <a:rPr lang="it-IT" dirty="0"/>
              <a:t>di cui al decreto legislativo 30 marzo 2001, n. 165</a:t>
            </a:r>
            <a:r>
              <a:rPr lang="it-IT" dirty="0" smtClean="0"/>
              <a:t>.</a:t>
            </a:r>
          </a:p>
          <a:p>
            <a:pPr marL="109728" indent="0" algn="just">
              <a:buNone/>
            </a:pPr>
            <a:endParaRPr lang="it-IT" dirty="0"/>
          </a:p>
          <a:p>
            <a:pPr marL="109728" indent="0" algn="just">
              <a:buNone/>
            </a:pPr>
            <a:r>
              <a:rPr lang="it-IT" dirty="0" smtClean="0"/>
              <a:t>La </a:t>
            </a:r>
            <a:r>
              <a:rPr lang="it-IT" b="1" dirty="0"/>
              <a:t>comunicazione della cessione </a:t>
            </a:r>
            <a:r>
              <a:rPr lang="it-IT" dirty="0" smtClean="0"/>
              <a:t>avviene</a:t>
            </a:r>
            <a:r>
              <a:rPr lang="it-IT" dirty="0"/>
              <a:t>, a cura del fornitore, con le funzionalità rese disponibili </a:t>
            </a:r>
            <a:r>
              <a:rPr lang="it-IT" b="1" dirty="0"/>
              <a:t>nell’area riservata del sito internet </a:t>
            </a:r>
            <a:r>
              <a:rPr lang="it-IT" dirty="0"/>
              <a:t>dell’Agenzia delle entrate</a:t>
            </a:r>
            <a:r>
              <a:rPr lang="it-IT" dirty="0" smtClean="0"/>
              <a:t>.</a:t>
            </a:r>
          </a:p>
          <a:p>
            <a:pPr marL="109728" indent="0" algn="just">
              <a:buNone/>
            </a:pPr>
            <a:endParaRPr lang="it-IT" dirty="0" smtClean="0"/>
          </a:p>
          <a:p>
            <a:pPr marL="109728" indent="0" algn="just">
              <a:buNone/>
            </a:pPr>
            <a:r>
              <a:rPr lang="it-IT" b="1" dirty="0" smtClean="0"/>
              <a:t>Il </a:t>
            </a:r>
            <a:r>
              <a:rPr lang="it-IT" b="1" dirty="0"/>
              <a:t>cessionario del credito può utilizzarlo in compensazione tramite modello F24</a:t>
            </a:r>
            <a:r>
              <a:rPr lang="it-IT" dirty="0"/>
              <a:t>, alle medesime condizioni applicabili al cedente, </a:t>
            </a:r>
            <a:r>
              <a:rPr lang="it-IT" b="1" dirty="0"/>
              <a:t>dopo l’accettazione</a:t>
            </a:r>
            <a:r>
              <a:rPr lang="it-IT" dirty="0"/>
              <a:t> della cessione, da effettuare con le medesime </a:t>
            </a:r>
            <a:r>
              <a:rPr lang="it-IT" dirty="0" smtClean="0"/>
              <a:t>funzionalità.</a:t>
            </a:r>
            <a:endParaRPr lang="it-IT" dirty="0"/>
          </a:p>
        </p:txBody>
      </p:sp>
      <p:sp>
        <p:nvSpPr>
          <p:cNvPr id="3" name="Segnaposto numero diapositiva 2"/>
          <p:cNvSpPr>
            <a:spLocks noGrp="1"/>
          </p:cNvSpPr>
          <p:nvPr>
            <p:ph type="sldNum" sz="quarter" idx="12"/>
          </p:nvPr>
        </p:nvSpPr>
        <p:spPr/>
        <p:txBody>
          <a:bodyPr/>
          <a:lstStyle/>
          <a:p>
            <a:fld id="{249612B1-D23A-44E6-A8BA-F1422040AB3F}" type="slidenum">
              <a:rPr lang="it-IT" smtClean="0"/>
              <a:pPr/>
              <a:t>51</a:t>
            </a:fld>
            <a:endParaRPr lang="it-IT"/>
          </a:p>
        </p:txBody>
      </p:sp>
      <p:sp>
        <p:nvSpPr>
          <p:cNvPr id="4" name="Titolo 3"/>
          <p:cNvSpPr>
            <a:spLocks noGrp="1"/>
          </p:cNvSpPr>
          <p:nvPr>
            <p:ph type="title"/>
          </p:nvPr>
        </p:nvSpPr>
        <p:spPr/>
        <p:txBody>
          <a:bodyPr>
            <a:normAutofit/>
          </a:bodyPr>
          <a:lstStyle/>
          <a:p>
            <a:r>
              <a:rPr lang="it-IT" sz="2400" dirty="0"/>
              <a:t>Le novità del «decreto crescita» 2019</a:t>
            </a:r>
            <a:br>
              <a:rPr lang="it-IT" sz="2400" dirty="0"/>
            </a:br>
            <a:r>
              <a:rPr lang="it-IT" sz="2400" dirty="0"/>
              <a:t>- Lo sconto in fattura -</a:t>
            </a:r>
          </a:p>
        </p:txBody>
      </p:sp>
    </p:spTree>
    <p:extLst>
      <p:ext uri="{BB962C8B-B14F-4D97-AF65-F5344CB8AC3E}">
        <p14:creationId xmlns:p14="http://schemas.microsoft.com/office/powerpoint/2010/main" val="196146992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70000" lnSpcReduction="20000"/>
          </a:bodyPr>
          <a:lstStyle/>
          <a:p>
            <a:pPr marL="109728" indent="0" algn="just">
              <a:buNone/>
            </a:pPr>
            <a:r>
              <a:rPr lang="it-IT" dirty="0" smtClean="0"/>
              <a:t>Sempre l’ articolo </a:t>
            </a:r>
            <a:r>
              <a:rPr lang="it-IT" dirty="0"/>
              <a:t>10 del decreto-legge n. 34 del 2019, stabilisce che, </a:t>
            </a:r>
            <a:r>
              <a:rPr lang="it-IT" b="1" dirty="0"/>
              <a:t>per gli interventi di cui all'articolo 16-bis, comma 1, lettera h), del TUIR </a:t>
            </a:r>
            <a:r>
              <a:rPr lang="it-IT" dirty="0"/>
              <a:t>(</a:t>
            </a:r>
            <a:r>
              <a:rPr lang="it-IT" b="1" dirty="0"/>
              <a:t>realizzazione di opere finalizzate al conseguimento di risparmi energetici con particolare riguardo all’installazione di impianti basati sull’impiego delle fonti rinnovabili di energia</a:t>
            </a:r>
            <a:r>
              <a:rPr lang="it-IT" dirty="0"/>
              <a:t>), i soggetti beneficiari della detrazione possono </a:t>
            </a:r>
            <a:r>
              <a:rPr lang="it-IT" b="1" dirty="0"/>
              <a:t>optare per la cessione del </a:t>
            </a:r>
            <a:r>
              <a:rPr lang="it-IT" dirty="0"/>
              <a:t>corrispondente </a:t>
            </a:r>
            <a:r>
              <a:rPr lang="it-IT" b="1" dirty="0"/>
              <a:t>credito in favore dei fornitori</a:t>
            </a:r>
            <a:r>
              <a:rPr lang="it-IT" dirty="0"/>
              <a:t> dei beni e servizi necessari alla realizzazione degli interventi</a:t>
            </a:r>
            <a:r>
              <a:rPr lang="it-IT" dirty="0" smtClean="0"/>
              <a:t>.</a:t>
            </a:r>
          </a:p>
          <a:p>
            <a:pPr marL="109728" indent="0" algn="just">
              <a:buNone/>
            </a:pPr>
            <a:endParaRPr lang="it-IT" dirty="0"/>
          </a:p>
          <a:p>
            <a:pPr marL="109728" indent="0" algn="just">
              <a:buNone/>
            </a:pPr>
            <a:r>
              <a:rPr lang="it-IT" dirty="0" smtClean="0"/>
              <a:t>Anche </a:t>
            </a:r>
            <a:r>
              <a:rPr lang="it-IT" dirty="0"/>
              <a:t>in tale eventualità, il fornitore dell'intervento può cedere il credito d'imposta ai propri fornitori di beni e servizi, con esclusione della possibilità di ulteriori cessioni da parte di questi ultimi; rimane in ogni caso esclusa la cessione ad istituti di credito e ad intermediari finanziari</a:t>
            </a:r>
            <a:r>
              <a:rPr lang="it-IT" dirty="0" smtClean="0"/>
              <a:t>.</a:t>
            </a:r>
          </a:p>
          <a:p>
            <a:pPr marL="109728" indent="0" algn="just">
              <a:buNone/>
            </a:pPr>
            <a:endParaRPr lang="it-IT" dirty="0"/>
          </a:p>
          <a:p>
            <a:pPr marL="109728" indent="0" algn="just">
              <a:buNone/>
            </a:pPr>
            <a:r>
              <a:rPr lang="it-IT" dirty="0" smtClean="0"/>
              <a:t>Le relative modalità sono regolamentate sempre dal </a:t>
            </a:r>
            <a:r>
              <a:rPr lang="it-IT" b="1" dirty="0" smtClean="0"/>
              <a:t>Provvedimento 31 luglio 2019.</a:t>
            </a:r>
            <a:endParaRPr lang="it-IT" b="1" dirty="0"/>
          </a:p>
        </p:txBody>
      </p:sp>
      <p:sp>
        <p:nvSpPr>
          <p:cNvPr id="3" name="Segnaposto numero diapositiva 2"/>
          <p:cNvSpPr>
            <a:spLocks noGrp="1"/>
          </p:cNvSpPr>
          <p:nvPr>
            <p:ph type="sldNum" sz="quarter" idx="12"/>
          </p:nvPr>
        </p:nvSpPr>
        <p:spPr/>
        <p:txBody>
          <a:bodyPr/>
          <a:lstStyle/>
          <a:p>
            <a:fld id="{249612B1-D23A-44E6-A8BA-F1422040AB3F}" type="slidenum">
              <a:rPr lang="it-IT" smtClean="0"/>
              <a:pPr/>
              <a:t>52</a:t>
            </a:fld>
            <a:endParaRPr lang="it-IT"/>
          </a:p>
        </p:txBody>
      </p:sp>
      <p:sp>
        <p:nvSpPr>
          <p:cNvPr id="4" name="Titolo 3"/>
          <p:cNvSpPr>
            <a:spLocks noGrp="1"/>
          </p:cNvSpPr>
          <p:nvPr>
            <p:ph type="title"/>
          </p:nvPr>
        </p:nvSpPr>
        <p:spPr/>
        <p:txBody>
          <a:bodyPr>
            <a:normAutofit fontScale="90000"/>
          </a:bodyPr>
          <a:lstStyle/>
          <a:p>
            <a:r>
              <a:rPr lang="it-IT" sz="2400" dirty="0"/>
              <a:t>Le novità del «decreto crescita» 2019</a:t>
            </a:r>
            <a:br>
              <a:rPr lang="it-IT" sz="2400" dirty="0"/>
            </a:br>
            <a:r>
              <a:rPr lang="it-IT" sz="2400" dirty="0"/>
              <a:t>- </a:t>
            </a:r>
            <a:r>
              <a:rPr lang="it-IT" sz="2400" dirty="0" smtClean="0"/>
              <a:t>Cessione del credito per installazioni di impianti da fonti rinnovabili -</a:t>
            </a:r>
            <a:endParaRPr lang="it-IT" sz="2400" dirty="0"/>
          </a:p>
        </p:txBody>
      </p:sp>
    </p:spTree>
    <p:extLst>
      <p:ext uri="{BB962C8B-B14F-4D97-AF65-F5344CB8AC3E}">
        <p14:creationId xmlns:p14="http://schemas.microsoft.com/office/powerpoint/2010/main" val="21577633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109728" indent="0" algn="ctr">
              <a:buNone/>
            </a:pPr>
            <a:endParaRPr lang="it-IT" sz="4100" dirty="0" smtClean="0"/>
          </a:p>
          <a:p>
            <a:pPr marL="109728" indent="0" algn="ctr">
              <a:buNone/>
            </a:pPr>
            <a:endParaRPr lang="it-IT" sz="4100" dirty="0"/>
          </a:p>
          <a:p>
            <a:pPr marL="109728" indent="0" algn="ctr">
              <a:buNone/>
            </a:pPr>
            <a:endParaRPr lang="it-IT" sz="4100" dirty="0" smtClean="0"/>
          </a:p>
          <a:p>
            <a:pPr marL="109728" indent="0" algn="ctr">
              <a:buNone/>
            </a:pPr>
            <a:r>
              <a:rPr lang="it-IT" sz="4100" dirty="0" smtClean="0"/>
              <a:t>Grazie per l’attenzione</a:t>
            </a:r>
            <a:endParaRPr lang="it-IT" sz="4100" dirty="0"/>
          </a:p>
        </p:txBody>
      </p:sp>
      <p:sp>
        <p:nvSpPr>
          <p:cNvPr id="3" name="Segnaposto numero diapositiva 2"/>
          <p:cNvSpPr>
            <a:spLocks noGrp="1"/>
          </p:cNvSpPr>
          <p:nvPr>
            <p:ph type="sldNum" sz="quarter" idx="12"/>
          </p:nvPr>
        </p:nvSpPr>
        <p:spPr/>
        <p:txBody>
          <a:bodyPr/>
          <a:lstStyle/>
          <a:p>
            <a:fld id="{249612B1-D23A-44E6-A8BA-F1422040AB3F}" type="slidenum">
              <a:rPr lang="it-IT" smtClean="0"/>
              <a:pPr/>
              <a:t>53</a:t>
            </a:fld>
            <a:endParaRPr lang="it-IT"/>
          </a:p>
        </p:txBody>
      </p:sp>
      <p:sp>
        <p:nvSpPr>
          <p:cNvPr id="4" name="Titolo 3"/>
          <p:cNvSpPr>
            <a:spLocks noGrp="1"/>
          </p:cNvSpPr>
          <p:nvPr>
            <p:ph type="title"/>
          </p:nvPr>
        </p:nvSpPr>
        <p:spPr/>
        <p:txBody>
          <a:bodyPr/>
          <a:lstStyle/>
          <a:p>
            <a:endParaRPr lang="it-IT"/>
          </a:p>
        </p:txBody>
      </p:sp>
    </p:spTree>
    <p:extLst>
      <p:ext uri="{BB962C8B-B14F-4D97-AF65-F5344CB8AC3E}">
        <p14:creationId xmlns:p14="http://schemas.microsoft.com/office/powerpoint/2010/main" val="3137482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85000" lnSpcReduction="20000"/>
          </a:bodyPr>
          <a:lstStyle/>
          <a:p>
            <a:pPr marL="109728" indent="0" algn="just">
              <a:buNone/>
            </a:pPr>
            <a:r>
              <a:rPr lang="it-IT" b="1" dirty="0"/>
              <a:t>La legge di bilancio 2018 ha</a:t>
            </a:r>
            <a:r>
              <a:rPr lang="it-IT" dirty="0"/>
              <a:t>, infine, </a:t>
            </a:r>
            <a:r>
              <a:rPr lang="it-IT" b="1" dirty="0"/>
              <a:t>esteso</a:t>
            </a:r>
            <a:r>
              <a:rPr lang="it-IT" dirty="0"/>
              <a:t>, </a:t>
            </a:r>
            <a:r>
              <a:rPr lang="it-IT" b="1" dirty="0"/>
              <a:t>a decorrere dal 1° gennaio 2018</a:t>
            </a:r>
            <a:r>
              <a:rPr lang="it-IT" dirty="0"/>
              <a:t>, </a:t>
            </a:r>
            <a:r>
              <a:rPr lang="it-IT" b="1" dirty="0"/>
              <a:t>la possibilità di cedere il credito </a:t>
            </a:r>
            <a:r>
              <a:rPr lang="it-IT" dirty="0"/>
              <a:t>corrispondente anche alla detrazione spettante per interventi effettuati </a:t>
            </a:r>
            <a:r>
              <a:rPr lang="it-IT" b="1" dirty="0"/>
              <a:t>sulle singole unità immobiliari </a:t>
            </a:r>
            <a:r>
              <a:rPr lang="it-IT" dirty="0"/>
              <a:t>confermando che: </a:t>
            </a:r>
          </a:p>
          <a:p>
            <a:pPr marL="109728" indent="0" algn="just">
              <a:buNone/>
            </a:pPr>
            <a:endParaRPr lang="it-IT" dirty="0"/>
          </a:p>
          <a:p>
            <a:pPr algn="just"/>
            <a:r>
              <a:rPr lang="it-IT" dirty="0" smtClean="0"/>
              <a:t>il </a:t>
            </a:r>
            <a:r>
              <a:rPr lang="it-IT" dirty="0"/>
              <a:t>predetto credito può essere ceduto </a:t>
            </a:r>
            <a:r>
              <a:rPr lang="it-IT" b="1" dirty="0"/>
              <a:t>ai fornitori </a:t>
            </a:r>
            <a:r>
              <a:rPr lang="it-IT" dirty="0"/>
              <a:t>che hanno effettuato gli interventi </a:t>
            </a:r>
            <a:r>
              <a:rPr lang="it-IT" b="1" dirty="0"/>
              <a:t>nonché ad altri soggetti privati, con la facoltà per gli stessi di successiva cessione del credito</a:t>
            </a:r>
            <a:r>
              <a:rPr lang="it-IT" dirty="0"/>
              <a:t>, con </a:t>
            </a:r>
            <a:r>
              <a:rPr lang="it-IT" b="1" dirty="0"/>
              <a:t>esclusione delle banche e degli intermediari finanziari</a:t>
            </a:r>
            <a:r>
              <a:rPr lang="it-IT" dirty="0"/>
              <a:t>; </a:t>
            </a:r>
          </a:p>
          <a:p>
            <a:pPr algn="just"/>
            <a:endParaRPr lang="it-IT" dirty="0"/>
          </a:p>
          <a:p>
            <a:pPr algn="just"/>
            <a:r>
              <a:rPr lang="it-IT" dirty="0" smtClean="0"/>
              <a:t>il </a:t>
            </a:r>
            <a:r>
              <a:rPr lang="it-IT" dirty="0"/>
              <a:t>credito può essere ceduto </a:t>
            </a:r>
            <a:r>
              <a:rPr lang="it-IT" b="1" dirty="0"/>
              <a:t>anche alle banche e agli intermediari finanziari da parte </a:t>
            </a:r>
            <a:r>
              <a:rPr lang="it-IT" dirty="0"/>
              <a:t>dei soli contribuenti che ricadono nella </a:t>
            </a:r>
            <a:r>
              <a:rPr lang="it-IT" b="1" dirty="0"/>
              <a:t>no </a:t>
            </a:r>
            <a:r>
              <a:rPr lang="it-IT" b="1" dirty="0" err="1"/>
              <a:t>tax</a:t>
            </a:r>
            <a:r>
              <a:rPr lang="it-IT" b="1" dirty="0"/>
              <a:t> area</a:t>
            </a:r>
            <a:r>
              <a:rPr lang="it-IT" dirty="0"/>
              <a:t>. </a:t>
            </a:r>
          </a:p>
          <a:p>
            <a:pPr marL="109728" indent="0">
              <a:buNone/>
            </a:pPr>
            <a:endParaRPr lang="it-IT" dirty="0"/>
          </a:p>
        </p:txBody>
      </p:sp>
      <p:sp>
        <p:nvSpPr>
          <p:cNvPr id="3" name="Segnaposto numero diapositiva 2"/>
          <p:cNvSpPr>
            <a:spLocks noGrp="1"/>
          </p:cNvSpPr>
          <p:nvPr>
            <p:ph type="sldNum" sz="quarter" idx="12"/>
          </p:nvPr>
        </p:nvSpPr>
        <p:spPr/>
        <p:txBody>
          <a:bodyPr/>
          <a:lstStyle/>
          <a:p>
            <a:fld id="{249612B1-D23A-44E6-A8BA-F1422040AB3F}" type="slidenum">
              <a:rPr lang="it-IT" smtClean="0"/>
              <a:pPr/>
              <a:t>6</a:t>
            </a:fld>
            <a:endParaRPr lang="it-IT"/>
          </a:p>
        </p:txBody>
      </p:sp>
      <p:sp>
        <p:nvSpPr>
          <p:cNvPr id="4" name="Titolo 3"/>
          <p:cNvSpPr>
            <a:spLocks noGrp="1"/>
          </p:cNvSpPr>
          <p:nvPr>
            <p:ph type="title"/>
          </p:nvPr>
        </p:nvSpPr>
        <p:spPr/>
        <p:txBody>
          <a:bodyPr/>
          <a:lstStyle/>
          <a:p>
            <a:endParaRPr lang="it-IT"/>
          </a:p>
        </p:txBody>
      </p:sp>
    </p:spTree>
    <p:extLst>
      <p:ext uri="{BB962C8B-B14F-4D97-AF65-F5344CB8AC3E}">
        <p14:creationId xmlns:p14="http://schemas.microsoft.com/office/powerpoint/2010/main" val="27439695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77500" lnSpcReduction="20000"/>
          </a:bodyPr>
          <a:lstStyle/>
          <a:p>
            <a:pPr marL="109728" indent="0" algn="just">
              <a:buNone/>
            </a:pPr>
            <a:r>
              <a:rPr lang="it-IT" dirty="0"/>
              <a:t>La medesima legge, a decorrere dal 1° gennaio 2018, ha, inoltre, modificato l'articolo 14 prevedendo, tra l'altro: </a:t>
            </a:r>
          </a:p>
          <a:p>
            <a:pPr marL="109728" indent="0" algn="just">
              <a:buNone/>
            </a:pPr>
            <a:endParaRPr lang="it-IT" dirty="0"/>
          </a:p>
          <a:p>
            <a:pPr algn="just"/>
            <a:r>
              <a:rPr lang="it-IT" dirty="0" smtClean="0"/>
              <a:t>una </a:t>
            </a:r>
            <a:r>
              <a:rPr lang="it-IT" b="1" dirty="0"/>
              <a:t>nuova ipotesi di detrazione maggiorata </a:t>
            </a:r>
            <a:r>
              <a:rPr lang="it-IT" dirty="0"/>
              <a:t>per gli interventi sulle </a:t>
            </a:r>
            <a:r>
              <a:rPr lang="it-IT" b="1" dirty="0"/>
              <a:t>parti comuni degli edifici condominiali </a:t>
            </a:r>
            <a:r>
              <a:rPr lang="it-IT" dirty="0"/>
              <a:t>finalizzati </a:t>
            </a:r>
            <a:r>
              <a:rPr lang="it-IT" b="1" dirty="0"/>
              <a:t>congiuntamente alla riduzione del rischio sismico e alla riqualificazione energetica, limitatamente alle zone sismiche 1, 2 e 3</a:t>
            </a:r>
            <a:r>
              <a:rPr lang="it-IT" dirty="0" smtClean="0"/>
              <a:t>.</a:t>
            </a:r>
          </a:p>
          <a:p>
            <a:pPr algn="just"/>
            <a:r>
              <a:rPr lang="it-IT" dirty="0" smtClean="0"/>
              <a:t>La </a:t>
            </a:r>
            <a:r>
              <a:rPr lang="it-IT" dirty="0"/>
              <a:t>misura della detrazione è pari </a:t>
            </a:r>
            <a:r>
              <a:rPr lang="it-IT" b="1" dirty="0"/>
              <a:t>all'80 per cento </a:t>
            </a:r>
            <a:r>
              <a:rPr lang="it-IT" dirty="0"/>
              <a:t>delle spese in caso di passaggio ad una classe di rischio inferiore e </a:t>
            </a:r>
            <a:r>
              <a:rPr lang="it-IT" b="1" dirty="0"/>
              <a:t>all'85 per cento </a:t>
            </a:r>
            <a:r>
              <a:rPr lang="it-IT" dirty="0"/>
              <a:t>in caso di passaggio a due classi di rischio inferiore</a:t>
            </a:r>
            <a:r>
              <a:rPr lang="it-IT" dirty="0" smtClean="0"/>
              <a:t>.</a:t>
            </a:r>
          </a:p>
          <a:p>
            <a:pPr algn="just"/>
            <a:r>
              <a:rPr lang="it-IT" dirty="0" smtClean="0"/>
              <a:t>La </a:t>
            </a:r>
            <a:r>
              <a:rPr lang="it-IT" dirty="0"/>
              <a:t>detrazione è ripartita in </a:t>
            </a:r>
            <a:r>
              <a:rPr lang="it-IT" b="1" dirty="0"/>
              <a:t>dieci quote annuali </a:t>
            </a:r>
            <a:r>
              <a:rPr lang="it-IT" dirty="0"/>
              <a:t>e si applica su un </a:t>
            </a:r>
            <a:r>
              <a:rPr lang="it-IT" b="1" dirty="0"/>
              <a:t>ammontare delle spese non superiore a 136 mila euro</a:t>
            </a:r>
            <a:r>
              <a:rPr lang="it-IT" dirty="0"/>
              <a:t> moltiplicato </a:t>
            </a:r>
            <a:r>
              <a:rPr lang="it-IT" b="1" dirty="0"/>
              <a:t>per il numero di unità immobiliari del </a:t>
            </a:r>
            <a:r>
              <a:rPr lang="it-IT" b="1" dirty="0" smtClean="0"/>
              <a:t>condominio</a:t>
            </a:r>
            <a:r>
              <a:rPr lang="it-IT" dirty="0"/>
              <a:t>.</a:t>
            </a:r>
          </a:p>
          <a:p>
            <a:pPr marL="109728" indent="0">
              <a:buNone/>
            </a:pPr>
            <a:endParaRPr lang="it-IT" dirty="0"/>
          </a:p>
        </p:txBody>
      </p:sp>
      <p:sp>
        <p:nvSpPr>
          <p:cNvPr id="3" name="Segnaposto numero diapositiva 2"/>
          <p:cNvSpPr>
            <a:spLocks noGrp="1"/>
          </p:cNvSpPr>
          <p:nvPr>
            <p:ph type="sldNum" sz="quarter" idx="12"/>
          </p:nvPr>
        </p:nvSpPr>
        <p:spPr/>
        <p:txBody>
          <a:bodyPr/>
          <a:lstStyle/>
          <a:p>
            <a:fld id="{249612B1-D23A-44E6-A8BA-F1422040AB3F}" type="slidenum">
              <a:rPr lang="it-IT" smtClean="0"/>
              <a:pPr/>
              <a:t>7</a:t>
            </a:fld>
            <a:endParaRPr lang="it-IT"/>
          </a:p>
        </p:txBody>
      </p:sp>
      <p:sp>
        <p:nvSpPr>
          <p:cNvPr id="4" name="Titolo 3"/>
          <p:cNvSpPr>
            <a:spLocks noGrp="1"/>
          </p:cNvSpPr>
          <p:nvPr>
            <p:ph type="title"/>
          </p:nvPr>
        </p:nvSpPr>
        <p:spPr/>
        <p:txBody>
          <a:bodyPr/>
          <a:lstStyle/>
          <a:p>
            <a:endParaRPr lang="it-IT"/>
          </a:p>
        </p:txBody>
      </p:sp>
    </p:spTree>
    <p:extLst>
      <p:ext uri="{BB962C8B-B14F-4D97-AF65-F5344CB8AC3E}">
        <p14:creationId xmlns:p14="http://schemas.microsoft.com/office/powerpoint/2010/main" val="10413502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Segnaposto contenuto 6"/>
          <p:cNvGraphicFramePr>
            <a:graphicFrameLocks noGrp="1"/>
          </p:cNvGraphicFramePr>
          <p:nvPr>
            <p:ph idx="1"/>
            <p:extLst>
              <p:ext uri="{D42A27DB-BD31-4B8C-83A1-F6EECF244321}">
                <p14:modId xmlns:p14="http://schemas.microsoft.com/office/powerpoint/2010/main" val="3304926486"/>
              </p:ext>
            </p:extLst>
          </p:nvPr>
        </p:nvGraphicFramePr>
        <p:xfrm>
          <a:off x="467544" y="1420494"/>
          <a:ext cx="8208913" cy="4816818"/>
        </p:xfrm>
        <a:graphic>
          <a:graphicData uri="http://schemas.openxmlformats.org/drawingml/2006/table">
            <a:tbl>
              <a:tblPr>
                <a:tableStyleId>{2D5ABB26-0587-4C30-8999-92F81FD0307C}</a:tableStyleId>
              </a:tblPr>
              <a:tblGrid>
                <a:gridCol w="3744416"/>
                <a:gridCol w="1224136"/>
                <a:gridCol w="1188133"/>
                <a:gridCol w="2052228"/>
              </a:tblGrid>
              <a:tr h="656437">
                <a:tc>
                  <a:txBody>
                    <a:bodyPr/>
                    <a:lstStyle/>
                    <a:p>
                      <a:r>
                        <a:rPr lang="it-IT" sz="1000" b="1" dirty="0"/>
                        <a:t>INTERVENTI SU PARTI COMUNI DEI CONDOMINI O </a:t>
                      </a:r>
                      <a:r>
                        <a:rPr lang="it-IT" sz="1000" b="1" dirty="0" smtClean="0"/>
                        <a:t> SU </a:t>
                      </a:r>
                      <a:r>
                        <a:rPr lang="it-IT" sz="1000" b="1" dirty="0"/>
                        <a:t>SINGOLE UNITA' IMMOBILIARI </a:t>
                      </a:r>
                    </a:p>
                  </a:txBody>
                  <a:tcPr marL="34549" marR="34549" marT="17275" marB="17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000" b="1" dirty="0"/>
                        <a:t>ALIQUOTA DI DETRAZIONE </a:t>
                      </a:r>
                    </a:p>
                  </a:txBody>
                  <a:tcPr marL="34549" marR="34549" marT="17275" marB="17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000" b="1" dirty="0"/>
                        <a:t> CESSIONE DEL CREDITO </a:t>
                      </a:r>
                    </a:p>
                  </a:txBody>
                  <a:tcPr marL="34549" marR="34549" marT="17275" marB="17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000" b="1" dirty="0"/>
                        <a:t> CESSIONARI </a:t>
                      </a:r>
                    </a:p>
                  </a:txBody>
                  <a:tcPr marL="34549" marR="34549" marT="17275" marB="17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1845">
                <a:tc>
                  <a:txBody>
                    <a:bodyPr/>
                    <a:lstStyle/>
                    <a:p>
                      <a:r>
                        <a:rPr lang="it-IT" sz="1000" dirty="0"/>
                        <a:t>SERRAMENTI E INFISSI </a:t>
                      </a:r>
                    </a:p>
                  </a:txBody>
                  <a:tcPr marL="34549" marR="34549" marT="17275" marB="17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r>
                        <a:rPr lang="it-IT" sz="1000" dirty="0"/>
                        <a:t>50% </a:t>
                      </a:r>
                    </a:p>
                  </a:txBody>
                  <a:tcPr marL="34549" marR="34549" marT="17275" marB="17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r>
                        <a:rPr lang="it-IT" sz="1000"/>
                        <a:t>SI </a:t>
                      </a:r>
                    </a:p>
                  </a:txBody>
                  <a:tcPr marL="34549" marR="34549" marT="17275" marB="17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r>
                        <a:rPr lang="it-IT" sz="1000"/>
                        <a:t>Fornitori e altri soggetti privati  Per i soggetti no tax area fornitori e altri soggetti privati compresi banche e intermediari finanziari </a:t>
                      </a:r>
                    </a:p>
                  </a:txBody>
                  <a:tcPr marL="34549" marR="34549" marT="17275" marB="17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1845">
                <a:tc>
                  <a:txBody>
                    <a:bodyPr/>
                    <a:lstStyle/>
                    <a:p>
                      <a:r>
                        <a:rPr lang="it-IT" sz="1000" dirty="0"/>
                        <a:t>SCHERMATURE SOLARI </a:t>
                      </a:r>
                    </a:p>
                  </a:txBody>
                  <a:tcPr marL="34549" marR="34549" marT="17275" marB="17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vMerge="1">
                  <a:txBody>
                    <a:bodyPr/>
                    <a:lstStyle/>
                    <a:p>
                      <a:endParaRPr lang="it-IT"/>
                    </a:p>
                  </a:txBody>
                  <a:tcPr/>
                </a:tc>
              </a:tr>
              <a:tr h="241845">
                <a:tc>
                  <a:txBody>
                    <a:bodyPr/>
                    <a:lstStyle/>
                    <a:p>
                      <a:r>
                        <a:rPr lang="it-IT" sz="1000" dirty="0"/>
                        <a:t>CALDAIE A BIOMASSA </a:t>
                      </a:r>
                    </a:p>
                  </a:txBody>
                  <a:tcPr marL="34549" marR="34549" marT="17275" marB="17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vMerge="1">
                  <a:txBody>
                    <a:bodyPr/>
                    <a:lstStyle/>
                    <a:p>
                      <a:endParaRPr lang="it-IT"/>
                    </a:p>
                  </a:txBody>
                  <a:tcPr/>
                </a:tc>
              </a:tr>
              <a:tr h="345493">
                <a:tc>
                  <a:txBody>
                    <a:bodyPr/>
                    <a:lstStyle/>
                    <a:p>
                      <a:r>
                        <a:rPr lang="it-IT" sz="1000" dirty="0"/>
                        <a:t>CALDAIE CONDENSAZIONE Classe A </a:t>
                      </a:r>
                    </a:p>
                  </a:txBody>
                  <a:tcPr marL="34549" marR="34549" marT="17275" marB="17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vMerge="1">
                  <a:txBody>
                    <a:bodyPr/>
                    <a:lstStyle/>
                    <a:p>
                      <a:endParaRPr lang="it-IT"/>
                    </a:p>
                  </a:txBody>
                  <a:tcPr/>
                </a:tc>
              </a:tr>
              <a:tr h="656437">
                <a:tc>
                  <a:txBody>
                    <a:bodyPr/>
                    <a:lstStyle/>
                    <a:p>
                      <a:r>
                        <a:rPr lang="it-IT" sz="1000" dirty="0"/>
                        <a:t>CALDAIE CONDENSAZIONE Classe A + sistema termoregolazione evoluto </a:t>
                      </a:r>
                    </a:p>
                  </a:txBody>
                  <a:tcPr marL="34549" marR="34549" marT="17275" marB="17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r>
                        <a:rPr lang="it-IT" sz="1000" dirty="0"/>
                        <a:t>65% </a:t>
                      </a:r>
                    </a:p>
                  </a:txBody>
                  <a:tcPr marL="34549" marR="34549" marT="17275" marB="17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r>
                        <a:rPr lang="it-IT" sz="1000" dirty="0"/>
                        <a:t>Si </a:t>
                      </a:r>
                    </a:p>
                  </a:txBody>
                  <a:tcPr marL="34549" marR="34549" marT="17275" marB="17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r>
                        <a:rPr lang="it-IT" sz="1000"/>
                        <a:t>Fornitori e altri soggetti privati  Per i soggetti no tax area fornitori e altri soggetti privati compresi banche e intermediari finanziari </a:t>
                      </a:r>
                    </a:p>
                  </a:txBody>
                  <a:tcPr marL="34549" marR="34549" marT="17275" marB="17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1845">
                <a:tc>
                  <a:txBody>
                    <a:bodyPr/>
                    <a:lstStyle/>
                    <a:p>
                      <a:r>
                        <a:rPr lang="it-IT" sz="1000" dirty="0"/>
                        <a:t>POMPE DI CALORE </a:t>
                      </a:r>
                    </a:p>
                  </a:txBody>
                  <a:tcPr marL="34549" marR="34549" marT="17275" marB="17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vMerge="1">
                  <a:txBody>
                    <a:bodyPr/>
                    <a:lstStyle/>
                    <a:p>
                      <a:endParaRPr lang="it-IT"/>
                    </a:p>
                  </a:txBody>
                  <a:tcPr/>
                </a:tc>
              </a:tr>
              <a:tr h="241845">
                <a:tc>
                  <a:txBody>
                    <a:bodyPr/>
                    <a:lstStyle/>
                    <a:p>
                      <a:r>
                        <a:rPr lang="it-IT" sz="1000" dirty="0"/>
                        <a:t>SCALDACQUA A PDC </a:t>
                      </a:r>
                    </a:p>
                  </a:txBody>
                  <a:tcPr marL="34549" marR="34549" marT="17275" marB="17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vMerge="1">
                  <a:txBody>
                    <a:bodyPr/>
                    <a:lstStyle/>
                    <a:p>
                      <a:endParaRPr lang="it-IT"/>
                    </a:p>
                  </a:txBody>
                  <a:tcPr/>
                </a:tc>
              </a:tr>
              <a:tr h="241845">
                <a:tc>
                  <a:txBody>
                    <a:bodyPr/>
                    <a:lstStyle/>
                    <a:p>
                      <a:r>
                        <a:rPr lang="it-IT" sz="1000" dirty="0"/>
                        <a:t>COIBENTAZIONE INVOLUCRO </a:t>
                      </a:r>
                    </a:p>
                  </a:txBody>
                  <a:tcPr marL="34549" marR="34549" marT="17275" marB="17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vMerge="1">
                  <a:txBody>
                    <a:bodyPr/>
                    <a:lstStyle/>
                    <a:p>
                      <a:endParaRPr lang="it-IT"/>
                    </a:p>
                  </a:txBody>
                  <a:tcPr/>
                </a:tc>
              </a:tr>
              <a:tr h="241845">
                <a:tc>
                  <a:txBody>
                    <a:bodyPr/>
                    <a:lstStyle/>
                    <a:p>
                      <a:r>
                        <a:rPr lang="it-IT" sz="1000" dirty="0"/>
                        <a:t>COLLETTORI SOLARI </a:t>
                      </a:r>
                    </a:p>
                  </a:txBody>
                  <a:tcPr marL="34549" marR="34549" marT="17275" marB="17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vMerge="1">
                  <a:txBody>
                    <a:bodyPr/>
                    <a:lstStyle/>
                    <a:p>
                      <a:endParaRPr lang="it-IT"/>
                    </a:p>
                  </a:txBody>
                  <a:tcPr/>
                </a:tc>
              </a:tr>
              <a:tr h="241845">
                <a:tc>
                  <a:txBody>
                    <a:bodyPr/>
                    <a:lstStyle/>
                    <a:p>
                      <a:r>
                        <a:rPr lang="it-IT" sz="1000" dirty="0"/>
                        <a:t>GENERATORI IBRIDI </a:t>
                      </a:r>
                    </a:p>
                  </a:txBody>
                  <a:tcPr marL="34549" marR="34549" marT="17275" marB="17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vMerge="1">
                  <a:txBody>
                    <a:bodyPr/>
                    <a:lstStyle/>
                    <a:p>
                      <a:endParaRPr lang="it-IT"/>
                    </a:p>
                  </a:txBody>
                  <a:tcPr/>
                </a:tc>
              </a:tr>
              <a:tr h="345493">
                <a:tc>
                  <a:txBody>
                    <a:bodyPr/>
                    <a:lstStyle/>
                    <a:p>
                      <a:r>
                        <a:rPr lang="it-IT" sz="1000" dirty="0"/>
                        <a:t>SISTEMI BUILDING AUTOMATION </a:t>
                      </a:r>
                    </a:p>
                  </a:txBody>
                  <a:tcPr marL="34549" marR="34549" marT="17275" marB="17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vMerge="1">
                  <a:txBody>
                    <a:bodyPr/>
                    <a:lstStyle/>
                    <a:p>
                      <a:endParaRPr lang="it-IT"/>
                    </a:p>
                  </a:txBody>
                  <a:tcPr/>
                </a:tc>
              </a:tr>
              <a:tr h="878198">
                <a:tc>
                  <a:txBody>
                    <a:bodyPr/>
                    <a:lstStyle/>
                    <a:p>
                      <a:r>
                        <a:rPr lang="it-IT" sz="1000" dirty="0"/>
                        <a:t>MICROCOGENERATORI </a:t>
                      </a:r>
                    </a:p>
                  </a:txBody>
                  <a:tcPr marL="34549" marR="34549" marT="17275" marB="17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vMerge="1">
                  <a:txBody>
                    <a:bodyPr/>
                    <a:lstStyle/>
                    <a:p>
                      <a:endParaRPr lang="it-IT"/>
                    </a:p>
                  </a:txBody>
                  <a:tcPr/>
                </a:tc>
              </a:tr>
            </a:tbl>
          </a:graphicData>
        </a:graphic>
      </p:graphicFrame>
      <p:sp>
        <p:nvSpPr>
          <p:cNvPr id="3" name="Segnaposto numero diapositiva 2"/>
          <p:cNvSpPr>
            <a:spLocks noGrp="1"/>
          </p:cNvSpPr>
          <p:nvPr>
            <p:ph type="sldNum" sz="quarter" idx="12"/>
          </p:nvPr>
        </p:nvSpPr>
        <p:spPr/>
        <p:txBody>
          <a:bodyPr/>
          <a:lstStyle/>
          <a:p>
            <a:fld id="{249612B1-D23A-44E6-A8BA-F1422040AB3F}" type="slidenum">
              <a:rPr lang="it-IT" smtClean="0"/>
              <a:pPr/>
              <a:t>8</a:t>
            </a:fld>
            <a:endParaRPr lang="it-IT"/>
          </a:p>
        </p:txBody>
      </p:sp>
      <p:sp>
        <p:nvSpPr>
          <p:cNvPr id="4" name="Titolo 3"/>
          <p:cNvSpPr>
            <a:spLocks noGrp="1"/>
          </p:cNvSpPr>
          <p:nvPr>
            <p:ph type="title"/>
          </p:nvPr>
        </p:nvSpPr>
        <p:spPr/>
        <p:txBody>
          <a:bodyPr>
            <a:noAutofit/>
          </a:bodyPr>
          <a:lstStyle/>
          <a:p>
            <a:r>
              <a:rPr lang="it-IT" sz="2400" dirty="0" smtClean="0">
                <a:effectLst/>
              </a:rPr>
              <a:t>Interventi </a:t>
            </a:r>
            <a:r>
              <a:rPr lang="it-IT" sz="2400" dirty="0">
                <a:effectLst/>
              </a:rPr>
              <a:t>incentivabili </a:t>
            </a:r>
            <a:r>
              <a:rPr lang="it-IT" sz="2400" dirty="0" smtClean="0">
                <a:effectLst/>
              </a:rPr>
              <a:t>con possibilità di cessione del credito e </a:t>
            </a:r>
            <a:r>
              <a:rPr lang="it-IT" sz="2400" dirty="0">
                <a:effectLst/>
              </a:rPr>
              <a:t>aliquote di </a:t>
            </a:r>
            <a:r>
              <a:rPr lang="it-IT" sz="2400" dirty="0" smtClean="0">
                <a:effectLst/>
              </a:rPr>
              <a:t>detrazione - 1</a:t>
            </a:r>
            <a:endParaRPr lang="it-IT" sz="2400" dirty="0"/>
          </a:p>
        </p:txBody>
      </p:sp>
    </p:spTree>
    <p:extLst>
      <p:ext uri="{BB962C8B-B14F-4D97-AF65-F5344CB8AC3E}">
        <p14:creationId xmlns:p14="http://schemas.microsoft.com/office/powerpoint/2010/main" val="1457947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idx="1"/>
            <p:extLst>
              <p:ext uri="{D42A27DB-BD31-4B8C-83A1-F6EECF244321}">
                <p14:modId xmlns:p14="http://schemas.microsoft.com/office/powerpoint/2010/main" val="1189247137"/>
              </p:ext>
            </p:extLst>
          </p:nvPr>
        </p:nvGraphicFramePr>
        <p:xfrm>
          <a:off x="467542" y="1481138"/>
          <a:ext cx="8280924" cy="4525963"/>
        </p:xfrm>
        <a:graphic>
          <a:graphicData uri="http://schemas.openxmlformats.org/drawingml/2006/table">
            <a:tbl>
              <a:tblPr/>
              <a:tblGrid>
                <a:gridCol w="3744418"/>
                <a:gridCol w="1296144"/>
                <a:gridCol w="1224136"/>
                <a:gridCol w="2016226"/>
              </a:tblGrid>
              <a:tr h="362077">
                <a:tc>
                  <a:txBody>
                    <a:bodyPr/>
                    <a:lstStyle/>
                    <a:p>
                      <a:r>
                        <a:rPr lang="it-IT" sz="1000" b="1" dirty="0"/>
                        <a:t>INTERVENTI SU PARTI COMUNI DEI CONDOMINI</a:t>
                      </a:r>
                      <a:r>
                        <a:rPr lang="it-IT" sz="1000" dirty="0"/>
                        <a:t> </a:t>
                      </a:r>
                    </a:p>
                  </a:txBody>
                  <a:tcPr marL="36208" marR="36208" marT="18104" marB="181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000" b="1" dirty="0"/>
                        <a:t>ALIQUOTA DI DETRAZIONE </a:t>
                      </a:r>
                    </a:p>
                  </a:txBody>
                  <a:tcPr marL="36208" marR="36208" marT="18104" marB="181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000" b="1" dirty="0"/>
                        <a:t> CESSIONE DEL CREDITO </a:t>
                      </a:r>
                    </a:p>
                  </a:txBody>
                  <a:tcPr marL="36208" marR="36208" marT="18104" marB="181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000" b="1" dirty="0"/>
                        <a:t> CESSIONARI </a:t>
                      </a:r>
                    </a:p>
                  </a:txBody>
                  <a:tcPr marL="36208" marR="36208" marT="18104" marB="181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96569">
                <a:tc>
                  <a:txBody>
                    <a:bodyPr/>
                    <a:lstStyle/>
                    <a:p>
                      <a:r>
                        <a:rPr lang="it-IT" sz="1000" dirty="0"/>
                        <a:t>COIBENTAZIONE  INVOLUCRO CON SUPERFICIE INTERESSATA &gt;25% DELLA SUPERFICE DISPERDENTE </a:t>
                      </a:r>
                    </a:p>
                  </a:txBody>
                  <a:tcPr marL="36208" marR="36208" marT="18104" marB="181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000"/>
                        <a:t>70% </a:t>
                      </a:r>
                    </a:p>
                  </a:txBody>
                  <a:tcPr marL="36208" marR="36208" marT="18104" marB="181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000"/>
                        <a:t>SI </a:t>
                      </a:r>
                    </a:p>
                  </a:txBody>
                  <a:tcPr marL="36208" marR="36208" marT="18104" marB="181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r>
                        <a:rPr lang="it-IT" sz="1000" dirty="0"/>
                        <a:t>Fornitori e altri soggetti privati Per i soggetti no </a:t>
                      </a:r>
                      <a:r>
                        <a:rPr lang="it-IT" sz="1000" dirty="0" err="1"/>
                        <a:t>tax</a:t>
                      </a:r>
                      <a:r>
                        <a:rPr lang="it-IT" sz="1000" dirty="0"/>
                        <a:t> area fornitori e altri soggetti privati compresi banche e intermediari finanziari </a:t>
                      </a:r>
                    </a:p>
                  </a:txBody>
                  <a:tcPr marL="36208" marR="36208" marT="18104" marB="181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22439">
                <a:tc>
                  <a:txBody>
                    <a:bodyPr/>
                    <a:lstStyle/>
                    <a:p>
                      <a:r>
                        <a:rPr lang="it-IT" sz="1000" dirty="0"/>
                        <a:t>COIBENTAZIONE INVOLUCRO CON SUPERFICIE INTERESSATA &gt;25% DELLA SUPERFICE DISPERDENTE + QUALITA' MEDIA DELL'INVOLUCRO </a:t>
                      </a:r>
                    </a:p>
                  </a:txBody>
                  <a:tcPr marL="36208" marR="36208" marT="18104" marB="181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000" dirty="0"/>
                        <a:t>75% </a:t>
                      </a:r>
                    </a:p>
                  </a:txBody>
                  <a:tcPr marL="36208" marR="36208" marT="18104" marB="181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000"/>
                        <a:t>SI </a:t>
                      </a:r>
                    </a:p>
                  </a:txBody>
                  <a:tcPr marL="36208" marR="36208" marT="18104" marB="181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it-IT"/>
                    </a:p>
                  </a:txBody>
                  <a:tcPr/>
                </a:tc>
              </a:tr>
              <a:tr h="1122439">
                <a:tc>
                  <a:txBody>
                    <a:bodyPr/>
                    <a:lstStyle/>
                    <a:p>
                      <a:r>
                        <a:rPr lang="it-IT" sz="1000" dirty="0"/>
                        <a:t>COIBENTAZIONE INVOLUCRO CON SUPERFICIE INTERESSATA &gt;25% DELLA SUPERFICE DISPERDENTE + RIDUZIONE 1 CLASSE RISCHIO SISMICO </a:t>
                      </a:r>
                    </a:p>
                  </a:txBody>
                  <a:tcPr marL="36208" marR="36208" marT="18104" marB="181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000" dirty="0"/>
                        <a:t>80% </a:t>
                      </a:r>
                    </a:p>
                  </a:txBody>
                  <a:tcPr marL="36208" marR="36208" marT="18104" marB="181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000" dirty="0"/>
                        <a:t> SI </a:t>
                      </a:r>
                    </a:p>
                  </a:txBody>
                  <a:tcPr marL="36208" marR="36208" marT="18104" marB="181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it-IT"/>
                    </a:p>
                  </a:txBody>
                  <a:tcPr/>
                </a:tc>
              </a:tr>
              <a:tr h="1122439">
                <a:tc>
                  <a:txBody>
                    <a:bodyPr/>
                    <a:lstStyle/>
                    <a:p>
                      <a:r>
                        <a:rPr lang="it-IT" sz="1000"/>
                        <a:t>COIBENTAZIONE INVOLUCRO CON SUPERFICIE INTERESSATA &gt;25% DELLA SUPERFICE DISPERDENTE + RIDUZIONE 1 CLASSE RISCHIO SISMICO </a:t>
                      </a:r>
                    </a:p>
                  </a:txBody>
                  <a:tcPr marL="36208" marR="36208" marT="18104" marB="181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000" dirty="0"/>
                        <a:t>85% </a:t>
                      </a:r>
                    </a:p>
                  </a:txBody>
                  <a:tcPr marL="36208" marR="36208" marT="18104" marB="181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000" dirty="0"/>
                        <a:t>SI </a:t>
                      </a:r>
                    </a:p>
                  </a:txBody>
                  <a:tcPr marL="36208" marR="36208" marT="18104" marB="181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it-IT"/>
                    </a:p>
                  </a:txBody>
                  <a:tcPr/>
                </a:tc>
              </a:tr>
            </a:tbl>
          </a:graphicData>
        </a:graphic>
      </p:graphicFrame>
      <p:sp>
        <p:nvSpPr>
          <p:cNvPr id="3" name="Segnaposto numero diapositiva 2"/>
          <p:cNvSpPr>
            <a:spLocks noGrp="1"/>
          </p:cNvSpPr>
          <p:nvPr>
            <p:ph type="sldNum" sz="quarter" idx="12"/>
          </p:nvPr>
        </p:nvSpPr>
        <p:spPr/>
        <p:txBody>
          <a:bodyPr/>
          <a:lstStyle/>
          <a:p>
            <a:fld id="{249612B1-D23A-44E6-A8BA-F1422040AB3F}" type="slidenum">
              <a:rPr lang="it-IT" smtClean="0"/>
              <a:pPr/>
              <a:t>9</a:t>
            </a:fld>
            <a:endParaRPr lang="it-IT"/>
          </a:p>
        </p:txBody>
      </p:sp>
      <p:sp>
        <p:nvSpPr>
          <p:cNvPr id="4" name="Titolo 3"/>
          <p:cNvSpPr>
            <a:spLocks noGrp="1"/>
          </p:cNvSpPr>
          <p:nvPr>
            <p:ph type="title"/>
          </p:nvPr>
        </p:nvSpPr>
        <p:spPr/>
        <p:txBody>
          <a:bodyPr/>
          <a:lstStyle/>
          <a:p>
            <a:r>
              <a:rPr lang="it-IT" sz="2400" dirty="0" smtClean="0">
                <a:solidFill>
                  <a:srgbClr val="464646"/>
                </a:solidFill>
                <a:effectLst/>
              </a:rPr>
              <a:t>Interventi </a:t>
            </a:r>
            <a:r>
              <a:rPr lang="it-IT" sz="2400" dirty="0">
                <a:solidFill>
                  <a:srgbClr val="464646"/>
                </a:solidFill>
                <a:effectLst/>
              </a:rPr>
              <a:t>incentivabili con possibilità di cessione del credito e aliquote di </a:t>
            </a:r>
            <a:r>
              <a:rPr lang="it-IT" sz="2400" dirty="0" smtClean="0">
                <a:solidFill>
                  <a:srgbClr val="464646"/>
                </a:solidFill>
                <a:effectLst/>
              </a:rPr>
              <a:t>detrazione - 2</a:t>
            </a:r>
            <a:endParaRPr lang="it-IT" dirty="0"/>
          </a:p>
        </p:txBody>
      </p:sp>
    </p:spTree>
    <p:extLst>
      <p:ext uri="{BB962C8B-B14F-4D97-AF65-F5344CB8AC3E}">
        <p14:creationId xmlns:p14="http://schemas.microsoft.com/office/powerpoint/2010/main" val="30285661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iale">
  <a:themeElements>
    <a:clrScheme name="Vial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Vial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Vial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1773</TotalTime>
  <Words>5613</Words>
  <Application>Microsoft Office PowerPoint</Application>
  <PresentationFormat>Presentazione su schermo (4:3)</PresentationFormat>
  <Paragraphs>411</Paragraphs>
  <Slides>53</Slides>
  <Notes>1</Notes>
  <HiddenSlides>0</HiddenSlides>
  <MMClips>0</MMClips>
  <ScaleCrop>false</ScaleCrop>
  <HeadingPairs>
    <vt:vector size="4" baseType="variant">
      <vt:variant>
        <vt:lpstr>Tema</vt:lpstr>
      </vt:variant>
      <vt:variant>
        <vt:i4>1</vt:i4>
      </vt:variant>
      <vt:variant>
        <vt:lpstr>Titoli diapositive</vt:lpstr>
      </vt:variant>
      <vt:variant>
        <vt:i4>53</vt:i4>
      </vt:variant>
    </vt:vector>
  </HeadingPairs>
  <TitlesOfParts>
    <vt:vector size="54" baseType="lpstr">
      <vt:lpstr>Viale</vt:lpstr>
      <vt:lpstr>    ANCE/L’Aquila – FEDERESCO  ECO –SISMA BONUS VANTAGGI &amp; CRITICITA’  L’Aquila 17 settembre 2019     La cessione del credito d’imposta  modalità operative e relative tempistiche   </vt:lpstr>
      <vt:lpstr>Presentazione standard di PowerPoint</vt:lpstr>
      <vt:lpstr>Evoluzione normativa</vt:lpstr>
      <vt:lpstr>Evoluzione normativa</vt:lpstr>
      <vt:lpstr>Evoluzione normativa</vt:lpstr>
      <vt:lpstr>Presentazione standard di PowerPoint</vt:lpstr>
      <vt:lpstr>Presentazione standard di PowerPoint</vt:lpstr>
      <vt:lpstr>Interventi incentivabili con possibilità di cessione del credito e aliquote di detrazione - 1</vt:lpstr>
      <vt:lpstr>Interventi incentivabili con possibilità di cessione del credito e aliquote di detrazione - 2</vt:lpstr>
      <vt:lpstr>Spese sostenute dal 2017 al 2021 per interventi condominiali</vt:lpstr>
      <vt:lpstr>Spese sostenute dal 2017 al 2021 per interventi condominiali - 2</vt:lpstr>
      <vt:lpstr>Spese sostenute dal 2017 al 2021 per interventi condominiali - 3</vt:lpstr>
      <vt:lpstr>Spese sostenute dal 2017 al 2021 per interventi condominiali - 4</vt:lpstr>
      <vt:lpstr>Le regole per la cessione dei crediti</vt:lpstr>
      <vt:lpstr>Le regole per la cessione dei crediti</vt:lpstr>
      <vt:lpstr>Le regole per la cessione dei crediti</vt:lpstr>
      <vt:lpstr>Le regole per la cessione dei crediti</vt:lpstr>
      <vt:lpstr>Le regole per la cessione dei crediti</vt:lpstr>
      <vt:lpstr>Le regole per la cessione dei crediti</vt:lpstr>
      <vt:lpstr>Le regole per la cessione dei crediti</vt:lpstr>
      <vt:lpstr>Le regole per la cessione dei crediti</vt:lpstr>
      <vt:lpstr>Le regole per la cessione dei crediti</vt:lpstr>
      <vt:lpstr>Le regole per la cessione dei crediti</vt:lpstr>
      <vt:lpstr>Le regole per la cessione dei crediti</vt:lpstr>
      <vt:lpstr>Le regole per la cessione dei crediti</vt:lpstr>
      <vt:lpstr>Presentazione standard di PowerPoint</vt:lpstr>
      <vt:lpstr>Il SISMA – BONUS nella legge di bilancio 2017</vt:lpstr>
      <vt:lpstr>Il SISMA – BONUS nella legge di bilancio 2017 / 2</vt:lpstr>
      <vt:lpstr>Il SISMA – BONUS nella legge di bilancio 2017 / 3</vt:lpstr>
      <vt:lpstr>Il SISMA – BONUS nella legge di bilancio 2017 / 4</vt:lpstr>
      <vt:lpstr>Cessione del credito</vt:lpstr>
      <vt:lpstr>Cessione del credito</vt:lpstr>
      <vt:lpstr>Cessione del credito</vt:lpstr>
      <vt:lpstr>Cessione del credito</vt:lpstr>
      <vt:lpstr>Cessione del credito</vt:lpstr>
      <vt:lpstr>Cessione del credito</vt:lpstr>
      <vt:lpstr>Cessione del credito</vt:lpstr>
      <vt:lpstr>Cessione del credito</vt:lpstr>
      <vt:lpstr>Cessione del credito - CONTROLLI</vt:lpstr>
      <vt:lpstr>Cessione del credito - Forma</vt:lpstr>
      <vt:lpstr>Cessione del credito in caso di acquisto di case antisismiche</vt:lpstr>
      <vt:lpstr>Cessione del credito in caso di acquisto di case antisismiche</vt:lpstr>
      <vt:lpstr>Cessione del credito in caso di acquisto di case antisismiche</vt:lpstr>
      <vt:lpstr>Cessione del credito in caso di acquisto di case antisismiche</vt:lpstr>
      <vt:lpstr>Le novità del «decreto crescita» 2019 - Lo sconto in fattura -</vt:lpstr>
      <vt:lpstr>Le novità del «decreto crescita» 2019 - Lo sconto in fattura -</vt:lpstr>
      <vt:lpstr>Le novità del «decreto crescita» 2019 - Lo sconto in fattura -</vt:lpstr>
      <vt:lpstr>Le novità del «decreto crescita» 2019 - Lo sconto in fattura -</vt:lpstr>
      <vt:lpstr>Le novità del «decreto crescita» 2019 - Lo sconto in fattura -</vt:lpstr>
      <vt:lpstr>Le novità del «decreto crescita» 2019 - Lo sconto in fattura -</vt:lpstr>
      <vt:lpstr>Le novità del «decreto crescita» 2019 - Lo sconto in fattura -</vt:lpstr>
      <vt:lpstr>Le novità del «decreto crescita» 2019 - Cessione del credito per installazioni di impianti da fonti rinnovabili -</vt:lpstr>
      <vt:lpstr>Presentazione standard di PowerPoint</vt:lpstr>
    </vt:vector>
  </TitlesOfParts>
  <Company>Agenzia delle Entrate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SISMA-BONUS ED EFFICIENTAMENTO ENERGETICO: STRUMENTI NORMATIVI E DI INCENTIVAZIONE FISCALE</dc:title>
  <dc:creator>DI GIAMBERARDINO ALESSANDRO</dc:creator>
  <cp:lastModifiedBy>DI GIAMBERARDINO ALESSANDRO</cp:lastModifiedBy>
  <cp:revision>220</cp:revision>
  <dcterms:created xsi:type="dcterms:W3CDTF">2018-02-05T16:43:44Z</dcterms:created>
  <dcterms:modified xsi:type="dcterms:W3CDTF">2019-09-17T11:36:47Z</dcterms:modified>
</cp:coreProperties>
</file>