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0" r:id="rId5"/>
  </p:sldMasterIdLst>
  <p:notesMasterIdLst>
    <p:notesMasterId r:id="rId23"/>
  </p:notesMasterIdLst>
  <p:sldIdLst>
    <p:sldId id="263" r:id="rId6"/>
    <p:sldId id="276" r:id="rId7"/>
    <p:sldId id="277" r:id="rId8"/>
    <p:sldId id="275" r:id="rId9"/>
    <p:sldId id="278" r:id="rId10"/>
    <p:sldId id="279" r:id="rId11"/>
    <p:sldId id="280" r:id="rId12"/>
    <p:sldId id="283" r:id="rId13"/>
    <p:sldId id="281" r:id="rId14"/>
    <p:sldId id="271" r:id="rId15"/>
    <p:sldId id="282" r:id="rId16"/>
    <p:sldId id="270" r:id="rId17"/>
    <p:sldId id="272" r:id="rId18"/>
    <p:sldId id="284" r:id="rId19"/>
    <p:sldId id="285" r:id="rId20"/>
    <p:sldId id="274" r:id="rId21"/>
    <p:sldId id="269" r:id="rId2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160"/>
    <a:srgbClr val="263A66"/>
    <a:srgbClr val="03ABE8"/>
    <a:srgbClr val="408B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89" autoAdjust="0"/>
    <p:restoredTop sz="93979" autoAdjust="0"/>
  </p:normalViewPr>
  <p:slideViewPr>
    <p:cSldViewPr snapToGrid="0">
      <p:cViewPr varScale="1">
        <p:scale>
          <a:sx n="82" d="100"/>
          <a:sy n="82" d="100"/>
        </p:scale>
        <p:origin x="104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680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E5CA19-9C05-427B-AA44-EB1DAC76398B}" type="doc">
      <dgm:prSet loTypeId="urn:microsoft.com/office/officeart/2005/8/layout/orgChart1" loCatId="hierarchy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it-IT"/>
        </a:p>
      </dgm:t>
    </dgm:pt>
    <dgm:pt modelId="{B219EDBC-926D-4416-9F73-AE5DAF5D50F2}">
      <dgm:prSet phldrT="[Testo]"/>
      <dgm:spPr/>
      <dgm:t>
        <a:bodyPr/>
        <a:lstStyle/>
        <a:p>
          <a:r>
            <a:rPr lang="it-IT" dirty="0"/>
            <a:t>Soggetti aggregatori</a:t>
          </a:r>
        </a:p>
      </dgm:t>
    </dgm:pt>
    <dgm:pt modelId="{C72F4D5E-F7FB-43B2-A7B2-9F2AA1FF44E5}" type="parTrans" cxnId="{5191842A-CB02-4C5F-8E91-3A84D3C7F001}">
      <dgm:prSet/>
      <dgm:spPr/>
      <dgm:t>
        <a:bodyPr/>
        <a:lstStyle/>
        <a:p>
          <a:endParaRPr lang="it-IT"/>
        </a:p>
      </dgm:t>
    </dgm:pt>
    <dgm:pt modelId="{BD4ACE11-27E7-4F14-AD11-F5A1D85F9715}" type="sibTrans" cxnId="{5191842A-CB02-4C5F-8E91-3A84D3C7F001}">
      <dgm:prSet/>
      <dgm:spPr/>
      <dgm:t>
        <a:bodyPr/>
        <a:lstStyle/>
        <a:p>
          <a:endParaRPr lang="it-IT"/>
        </a:p>
      </dgm:t>
    </dgm:pt>
    <dgm:pt modelId="{1277B6B2-433E-4E15-ABC0-68C758284BE6}">
      <dgm:prSet phldrT="[Testo]"/>
      <dgm:spPr/>
      <dgm:t>
        <a:bodyPr/>
        <a:lstStyle/>
        <a:p>
          <a:r>
            <a:rPr lang="it-IT" dirty="0"/>
            <a:t>Stazioni appaltanti non qualificate</a:t>
          </a:r>
        </a:p>
      </dgm:t>
    </dgm:pt>
    <dgm:pt modelId="{2B703E88-D200-43FC-8116-91323E9CA670}" type="parTrans" cxnId="{58E79F8E-6CBF-4413-AB8D-69749F71E52F}">
      <dgm:prSet/>
      <dgm:spPr/>
      <dgm:t>
        <a:bodyPr/>
        <a:lstStyle/>
        <a:p>
          <a:endParaRPr lang="it-IT"/>
        </a:p>
      </dgm:t>
    </dgm:pt>
    <dgm:pt modelId="{A6D484AE-C75F-44B1-96DB-AEB7483968C2}" type="sibTrans" cxnId="{58E79F8E-6CBF-4413-AB8D-69749F71E52F}">
      <dgm:prSet/>
      <dgm:spPr/>
      <dgm:t>
        <a:bodyPr/>
        <a:lstStyle/>
        <a:p>
          <a:endParaRPr lang="it-IT"/>
        </a:p>
      </dgm:t>
    </dgm:pt>
    <dgm:pt modelId="{4BFE68AB-73CA-4687-90C5-FAB1622995CF}">
      <dgm:prSet phldrT="[Testo]"/>
      <dgm:spPr/>
      <dgm:t>
        <a:bodyPr/>
        <a:lstStyle/>
        <a:p>
          <a:r>
            <a:rPr lang="it-IT" dirty="0"/>
            <a:t>Stazioni appaltanti qualificate</a:t>
          </a:r>
        </a:p>
      </dgm:t>
    </dgm:pt>
    <dgm:pt modelId="{99770167-31D9-4681-A249-2944752073FD}" type="parTrans" cxnId="{3612B309-7FF1-4BED-B680-C04D7D0DE465}">
      <dgm:prSet/>
      <dgm:spPr/>
      <dgm:t>
        <a:bodyPr/>
        <a:lstStyle/>
        <a:p>
          <a:endParaRPr lang="it-IT"/>
        </a:p>
      </dgm:t>
    </dgm:pt>
    <dgm:pt modelId="{C9D6A96C-D49D-402C-AF78-49140AD4FBB4}" type="sibTrans" cxnId="{3612B309-7FF1-4BED-B680-C04D7D0DE465}">
      <dgm:prSet/>
      <dgm:spPr/>
      <dgm:t>
        <a:bodyPr/>
        <a:lstStyle/>
        <a:p>
          <a:endParaRPr lang="it-IT"/>
        </a:p>
      </dgm:t>
    </dgm:pt>
    <dgm:pt modelId="{7B61311A-4466-44EA-AE55-F6A47D3C981A}" type="asst">
      <dgm:prSet/>
      <dgm:spPr/>
      <dgm:t>
        <a:bodyPr/>
        <a:lstStyle/>
        <a:p>
          <a:r>
            <a:rPr lang="it-IT" dirty="0"/>
            <a:t>Centrali di committenza</a:t>
          </a:r>
        </a:p>
      </dgm:t>
    </dgm:pt>
    <dgm:pt modelId="{64E26061-6A6D-4717-A7BF-3071AA26CFB6}" type="parTrans" cxnId="{F2B07127-3F49-4739-984E-11229AB6363D}">
      <dgm:prSet/>
      <dgm:spPr/>
      <dgm:t>
        <a:bodyPr/>
        <a:lstStyle/>
        <a:p>
          <a:endParaRPr lang="it-IT"/>
        </a:p>
      </dgm:t>
    </dgm:pt>
    <dgm:pt modelId="{88F4BBFE-F0B5-4FF5-906E-82DC2A5176C5}" type="sibTrans" cxnId="{F2B07127-3F49-4739-984E-11229AB6363D}">
      <dgm:prSet/>
      <dgm:spPr/>
      <dgm:t>
        <a:bodyPr/>
        <a:lstStyle/>
        <a:p>
          <a:endParaRPr lang="it-IT"/>
        </a:p>
      </dgm:t>
    </dgm:pt>
    <dgm:pt modelId="{7BC87A6D-350D-47DE-903E-29105F40AA0D}" type="asst">
      <dgm:prSet/>
      <dgm:spPr/>
      <dgm:t>
        <a:bodyPr/>
        <a:lstStyle/>
        <a:p>
          <a:r>
            <a:rPr lang="it-IT" dirty="0"/>
            <a:t>Aggregazioni stazioni qualificate</a:t>
          </a:r>
        </a:p>
      </dgm:t>
    </dgm:pt>
    <dgm:pt modelId="{6768922F-0D4B-4783-AFBB-B1794FDC59AC}" type="parTrans" cxnId="{26481281-AF39-4463-86AB-FDBD0828F564}">
      <dgm:prSet/>
      <dgm:spPr/>
      <dgm:t>
        <a:bodyPr/>
        <a:lstStyle/>
        <a:p>
          <a:endParaRPr lang="it-IT"/>
        </a:p>
      </dgm:t>
    </dgm:pt>
    <dgm:pt modelId="{79A7F64C-B7A7-4C0C-80B9-E9BD716D9917}" type="sibTrans" cxnId="{26481281-AF39-4463-86AB-FDBD0828F564}">
      <dgm:prSet/>
      <dgm:spPr/>
      <dgm:t>
        <a:bodyPr/>
        <a:lstStyle/>
        <a:p>
          <a:endParaRPr lang="it-IT"/>
        </a:p>
      </dgm:t>
    </dgm:pt>
    <dgm:pt modelId="{2F2EB74C-7F98-4F7C-B6CF-EC89B196F2CB}" type="pres">
      <dgm:prSet presAssocID="{16E5CA19-9C05-427B-AA44-EB1DAC76398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FECBB933-BE0A-4867-BF15-86BEEC2263BF}" type="pres">
      <dgm:prSet presAssocID="{B219EDBC-926D-4416-9F73-AE5DAF5D50F2}" presName="hierRoot1" presStyleCnt="0">
        <dgm:presLayoutVars>
          <dgm:hierBranch val="init"/>
        </dgm:presLayoutVars>
      </dgm:prSet>
      <dgm:spPr/>
    </dgm:pt>
    <dgm:pt modelId="{9201375C-80AF-4131-AFC9-F82F83109BB4}" type="pres">
      <dgm:prSet presAssocID="{B219EDBC-926D-4416-9F73-AE5DAF5D50F2}" presName="rootComposite1" presStyleCnt="0"/>
      <dgm:spPr/>
    </dgm:pt>
    <dgm:pt modelId="{8F3D7F08-0E4B-49DF-9284-3B7CA7FAEAB0}" type="pres">
      <dgm:prSet presAssocID="{B219EDBC-926D-4416-9F73-AE5DAF5D50F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CE85F70-9D33-48CE-87F6-33B1EC6382F1}" type="pres">
      <dgm:prSet presAssocID="{B219EDBC-926D-4416-9F73-AE5DAF5D50F2}" presName="rootConnector1" presStyleLbl="node1" presStyleIdx="0" presStyleCnt="0"/>
      <dgm:spPr/>
      <dgm:t>
        <a:bodyPr/>
        <a:lstStyle/>
        <a:p>
          <a:endParaRPr lang="it-IT"/>
        </a:p>
      </dgm:t>
    </dgm:pt>
    <dgm:pt modelId="{A54C0C8D-A34F-49D0-B54B-54A0597DABC2}" type="pres">
      <dgm:prSet presAssocID="{B219EDBC-926D-4416-9F73-AE5DAF5D50F2}" presName="hierChild2" presStyleCnt="0"/>
      <dgm:spPr/>
    </dgm:pt>
    <dgm:pt modelId="{CD9B94EA-C1F8-40CC-9BA6-C448EA20ADCA}" type="pres">
      <dgm:prSet presAssocID="{2B703E88-D200-43FC-8116-91323E9CA670}" presName="Name37" presStyleLbl="parChTrans1D2" presStyleIdx="0" presStyleCnt="4"/>
      <dgm:spPr/>
      <dgm:t>
        <a:bodyPr/>
        <a:lstStyle/>
        <a:p>
          <a:endParaRPr lang="it-IT"/>
        </a:p>
      </dgm:t>
    </dgm:pt>
    <dgm:pt modelId="{2D1F5BEB-3835-4279-942F-25C3067BC60F}" type="pres">
      <dgm:prSet presAssocID="{1277B6B2-433E-4E15-ABC0-68C758284BE6}" presName="hierRoot2" presStyleCnt="0">
        <dgm:presLayoutVars>
          <dgm:hierBranch val="init"/>
        </dgm:presLayoutVars>
      </dgm:prSet>
      <dgm:spPr/>
    </dgm:pt>
    <dgm:pt modelId="{93D9A6DD-6A5D-483F-A7C3-3D414CA898CD}" type="pres">
      <dgm:prSet presAssocID="{1277B6B2-433E-4E15-ABC0-68C758284BE6}" presName="rootComposite" presStyleCnt="0"/>
      <dgm:spPr/>
    </dgm:pt>
    <dgm:pt modelId="{F37E8814-AAB6-418D-8928-996BCDE282DB}" type="pres">
      <dgm:prSet presAssocID="{1277B6B2-433E-4E15-ABC0-68C758284BE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AAA4951-0AEC-485A-862D-838A339E9E77}" type="pres">
      <dgm:prSet presAssocID="{1277B6B2-433E-4E15-ABC0-68C758284BE6}" presName="rootConnector" presStyleLbl="node2" presStyleIdx="0" presStyleCnt="2"/>
      <dgm:spPr/>
      <dgm:t>
        <a:bodyPr/>
        <a:lstStyle/>
        <a:p>
          <a:endParaRPr lang="it-IT"/>
        </a:p>
      </dgm:t>
    </dgm:pt>
    <dgm:pt modelId="{0FC9A604-10A7-4387-8E0D-863D3F6DCE15}" type="pres">
      <dgm:prSet presAssocID="{1277B6B2-433E-4E15-ABC0-68C758284BE6}" presName="hierChild4" presStyleCnt="0"/>
      <dgm:spPr/>
    </dgm:pt>
    <dgm:pt modelId="{71A0CDBF-AAF4-421E-8A6B-690AED1F8891}" type="pres">
      <dgm:prSet presAssocID="{1277B6B2-433E-4E15-ABC0-68C758284BE6}" presName="hierChild5" presStyleCnt="0"/>
      <dgm:spPr/>
    </dgm:pt>
    <dgm:pt modelId="{257B1EFF-29F3-41C6-99E8-291474F20A38}" type="pres">
      <dgm:prSet presAssocID="{99770167-31D9-4681-A249-2944752073FD}" presName="Name37" presStyleLbl="parChTrans1D2" presStyleIdx="1" presStyleCnt="4"/>
      <dgm:spPr/>
      <dgm:t>
        <a:bodyPr/>
        <a:lstStyle/>
        <a:p>
          <a:endParaRPr lang="it-IT"/>
        </a:p>
      </dgm:t>
    </dgm:pt>
    <dgm:pt modelId="{4CFE3C01-9EE8-4CEA-9195-B780485A1879}" type="pres">
      <dgm:prSet presAssocID="{4BFE68AB-73CA-4687-90C5-FAB1622995CF}" presName="hierRoot2" presStyleCnt="0">
        <dgm:presLayoutVars>
          <dgm:hierBranch val="init"/>
        </dgm:presLayoutVars>
      </dgm:prSet>
      <dgm:spPr/>
    </dgm:pt>
    <dgm:pt modelId="{8182FD10-7229-4E6F-80A4-38FEECF045C6}" type="pres">
      <dgm:prSet presAssocID="{4BFE68AB-73CA-4687-90C5-FAB1622995CF}" presName="rootComposite" presStyleCnt="0"/>
      <dgm:spPr/>
    </dgm:pt>
    <dgm:pt modelId="{55F188CE-D2B7-492A-A3A3-E01CFE8E1775}" type="pres">
      <dgm:prSet presAssocID="{4BFE68AB-73CA-4687-90C5-FAB1622995CF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DC70EF1-D9EC-4890-BEFA-2B858B4795EE}" type="pres">
      <dgm:prSet presAssocID="{4BFE68AB-73CA-4687-90C5-FAB1622995CF}" presName="rootConnector" presStyleLbl="node2" presStyleIdx="1" presStyleCnt="2"/>
      <dgm:spPr/>
      <dgm:t>
        <a:bodyPr/>
        <a:lstStyle/>
        <a:p>
          <a:endParaRPr lang="it-IT"/>
        </a:p>
      </dgm:t>
    </dgm:pt>
    <dgm:pt modelId="{CFA543A5-A021-4030-B141-C5802618502A}" type="pres">
      <dgm:prSet presAssocID="{4BFE68AB-73CA-4687-90C5-FAB1622995CF}" presName="hierChild4" presStyleCnt="0"/>
      <dgm:spPr/>
    </dgm:pt>
    <dgm:pt modelId="{32FE2DC9-7EB2-4BEA-B3E0-B4938133E88A}" type="pres">
      <dgm:prSet presAssocID="{4BFE68AB-73CA-4687-90C5-FAB1622995CF}" presName="hierChild5" presStyleCnt="0"/>
      <dgm:spPr/>
    </dgm:pt>
    <dgm:pt modelId="{2E339E46-6FEF-4183-B349-031DB9884800}" type="pres">
      <dgm:prSet presAssocID="{B219EDBC-926D-4416-9F73-AE5DAF5D50F2}" presName="hierChild3" presStyleCnt="0"/>
      <dgm:spPr/>
    </dgm:pt>
    <dgm:pt modelId="{57981CD2-911E-4D14-AF79-CBA82591E9F2}" type="pres">
      <dgm:prSet presAssocID="{64E26061-6A6D-4717-A7BF-3071AA26CFB6}" presName="Name111" presStyleLbl="parChTrans1D2" presStyleIdx="2" presStyleCnt="4"/>
      <dgm:spPr/>
      <dgm:t>
        <a:bodyPr/>
        <a:lstStyle/>
        <a:p>
          <a:endParaRPr lang="it-IT"/>
        </a:p>
      </dgm:t>
    </dgm:pt>
    <dgm:pt modelId="{29AB08CA-BF62-46ED-BD69-2F696252B176}" type="pres">
      <dgm:prSet presAssocID="{7B61311A-4466-44EA-AE55-F6A47D3C981A}" presName="hierRoot3" presStyleCnt="0">
        <dgm:presLayoutVars>
          <dgm:hierBranch val="init"/>
        </dgm:presLayoutVars>
      </dgm:prSet>
      <dgm:spPr/>
    </dgm:pt>
    <dgm:pt modelId="{0A9CB4AB-82E8-4C93-8380-D4AB95CD3A3F}" type="pres">
      <dgm:prSet presAssocID="{7B61311A-4466-44EA-AE55-F6A47D3C981A}" presName="rootComposite3" presStyleCnt="0"/>
      <dgm:spPr/>
    </dgm:pt>
    <dgm:pt modelId="{14B1CD09-2C73-4984-AFC6-CE91F1738ACC}" type="pres">
      <dgm:prSet presAssocID="{7B61311A-4466-44EA-AE55-F6A47D3C981A}" presName="rootText3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63A7817-B7D0-4DD1-A7C2-C14BEA34E0D2}" type="pres">
      <dgm:prSet presAssocID="{7B61311A-4466-44EA-AE55-F6A47D3C981A}" presName="rootConnector3" presStyleLbl="asst1" presStyleIdx="0" presStyleCnt="2"/>
      <dgm:spPr/>
      <dgm:t>
        <a:bodyPr/>
        <a:lstStyle/>
        <a:p>
          <a:endParaRPr lang="it-IT"/>
        </a:p>
      </dgm:t>
    </dgm:pt>
    <dgm:pt modelId="{C644579C-165F-4251-9F95-10050F0576D7}" type="pres">
      <dgm:prSet presAssocID="{7B61311A-4466-44EA-AE55-F6A47D3C981A}" presName="hierChild6" presStyleCnt="0"/>
      <dgm:spPr/>
    </dgm:pt>
    <dgm:pt modelId="{68287590-62FF-44C2-AC90-A73BAF042C96}" type="pres">
      <dgm:prSet presAssocID="{7B61311A-4466-44EA-AE55-F6A47D3C981A}" presName="hierChild7" presStyleCnt="0"/>
      <dgm:spPr/>
    </dgm:pt>
    <dgm:pt modelId="{8FAD27FB-6016-4DB3-911A-41062DE9C3C9}" type="pres">
      <dgm:prSet presAssocID="{6768922F-0D4B-4783-AFBB-B1794FDC59AC}" presName="Name111" presStyleLbl="parChTrans1D2" presStyleIdx="3" presStyleCnt="4"/>
      <dgm:spPr/>
      <dgm:t>
        <a:bodyPr/>
        <a:lstStyle/>
        <a:p>
          <a:endParaRPr lang="it-IT"/>
        </a:p>
      </dgm:t>
    </dgm:pt>
    <dgm:pt modelId="{33DFA22D-89FA-43F8-B29F-B68CA536561E}" type="pres">
      <dgm:prSet presAssocID="{7BC87A6D-350D-47DE-903E-29105F40AA0D}" presName="hierRoot3" presStyleCnt="0">
        <dgm:presLayoutVars>
          <dgm:hierBranch val="init"/>
        </dgm:presLayoutVars>
      </dgm:prSet>
      <dgm:spPr/>
    </dgm:pt>
    <dgm:pt modelId="{A59BE41A-2D97-4751-A241-9F82CC28D8DE}" type="pres">
      <dgm:prSet presAssocID="{7BC87A6D-350D-47DE-903E-29105F40AA0D}" presName="rootComposite3" presStyleCnt="0"/>
      <dgm:spPr/>
    </dgm:pt>
    <dgm:pt modelId="{F2F5B4C5-6735-4809-A732-BC7C00478362}" type="pres">
      <dgm:prSet presAssocID="{7BC87A6D-350D-47DE-903E-29105F40AA0D}" presName="rootText3" presStyleLbl="asst1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955DABB1-AFE9-4474-97BD-129CEE61C84A}" type="pres">
      <dgm:prSet presAssocID="{7BC87A6D-350D-47DE-903E-29105F40AA0D}" presName="rootConnector3" presStyleLbl="asst1" presStyleIdx="1" presStyleCnt="2"/>
      <dgm:spPr/>
      <dgm:t>
        <a:bodyPr/>
        <a:lstStyle/>
        <a:p>
          <a:endParaRPr lang="it-IT"/>
        </a:p>
      </dgm:t>
    </dgm:pt>
    <dgm:pt modelId="{F4F16E5E-C403-47B6-8D84-433C7F7F6227}" type="pres">
      <dgm:prSet presAssocID="{7BC87A6D-350D-47DE-903E-29105F40AA0D}" presName="hierChild6" presStyleCnt="0"/>
      <dgm:spPr/>
    </dgm:pt>
    <dgm:pt modelId="{337F9663-5764-4C5C-BD84-06AC9343BF8C}" type="pres">
      <dgm:prSet presAssocID="{7BC87A6D-350D-47DE-903E-29105F40AA0D}" presName="hierChild7" presStyleCnt="0"/>
      <dgm:spPr/>
    </dgm:pt>
  </dgm:ptLst>
  <dgm:cxnLst>
    <dgm:cxn modelId="{43FF9F58-29C7-234E-991E-2CC1082B6FCE}" type="presOf" srcId="{B219EDBC-926D-4416-9F73-AE5DAF5D50F2}" destId="{3CE85F70-9D33-48CE-87F6-33B1EC6382F1}" srcOrd="1" destOrd="0" presId="urn:microsoft.com/office/officeart/2005/8/layout/orgChart1"/>
    <dgm:cxn modelId="{F2B07127-3F49-4739-984E-11229AB6363D}" srcId="{B219EDBC-926D-4416-9F73-AE5DAF5D50F2}" destId="{7B61311A-4466-44EA-AE55-F6A47D3C981A}" srcOrd="0" destOrd="0" parTransId="{64E26061-6A6D-4717-A7BF-3071AA26CFB6}" sibTransId="{88F4BBFE-F0B5-4FF5-906E-82DC2A5176C5}"/>
    <dgm:cxn modelId="{1C0025D4-336F-214D-981E-EAF4ED1585C9}" type="presOf" srcId="{4BFE68AB-73CA-4687-90C5-FAB1622995CF}" destId="{8DC70EF1-D9EC-4890-BEFA-2B858B4795EE}" srcOrd="1" destOrd="0" presId="urn:microsoft.com/office/officeart/2005/8/layout/orgChart1"/>
    <dgm:cxn modelId="{3612B309-7FF1-4BED-B680-C04D7D0DE465}" srcId="{B219EDBC-926D-4416-9F73-AE5DAF5D50F2}" destId="{4BFE68AB-73CA-4687-90C5-FAB1622995CF}" srcOrd="3" destOrd="0" parTransId="{99770167-31D9-4681-A249-2944752073FD}" sibTransId="{C9D6A96C-D49D-402C-AF78-49140AD4FBB4}"/>
    <dgm:cxn modelId="{493BA86E-5015-B64A-8DFE-95FABE840852}" type="presOf" srcId="{7BC87A6D-350D-47DE-903E-29105F40AA0D}" destId="{955DABB1-AFE9-4474-97BD-129CEE61C84A}" srcOrd="1" destOrd="0" presId="urn:microsoft.com/office/officeart/2005/8/layout/orgChart1"/>
    <dgm:cxn modelId="{CBF8AB6E-193D-A144-858C-AFA80BB41386}" type="presOf" srcId="{1277B6B2-433E-4E15-ABC0-68C758284BE6}" destId="{F37E8814-AAB6-418D-8928-996BCDE282DB}" srcOrd="0" destOrd="0" presId="urn:microsoft.com/office/officeart/2005/8/layout/orgChart1"/>
    <dgm:cxn modelId="{909DF53F-690B-2042-8687-4FDE1B5AF273}" type="presOf" srcId="{4BFE68AB-73CA-4687-90C5-FAB1622995CF}" destId="{55F188CE-D2B7-492A-A3A3-E01CFE8E1775}" srcOrd="0" destOrd="0" presId="urn:microsoft.com/office/officeart/2005/8/layout/orgChart1"/>
    <dgm:cxn modelId="{0636A682-A0BF-7F4C-ADDA-1DD1F39EB7D4}" type="presOf" srcId="{64E26061-6A6D-4717-A7BF-3071AA26CFB6}" destId="{57981CD2-911E-4D14-AF79-CBA82591E9F2}" srcOrd="0" destOrd="0" presId="urn:microsoft.com/office/officeart/2005/8/layout/orgChart1"/>
    <dgm:cxn modelId="{D036A873-2F2E-FA45-A337-C87B3D683E01}" type="presOf" srcId="{7B61311A-4466-44EA-AE55-F6A47D3C981A}" destId="{14B1CD09-2C73-4984-AFC6-CE91F1738ACC}" srcOrd="0" destOrd="0" presId="urn:microsoft.com/office/officeart/2005/8/layout/orgChart1"/>
    <dgm:cxn modelId="{D2C7EEF8-5B0D-EF4A-96AD-6583090655A6}" type="presOf" srcId="{1277B6B2-433E-4E15-ABC0-68C758284BE6}" destId="{5AAA4951-0AEC-485A-862D-838A339E9E77}" srcOrd="1" destOrd="0" presId="urn:microsoft.com/office/officeart/2005/8/layout/orgChart1"/>
    <dgm:cxn modelId="{BA69316F-53F0-4445-92DD-63A8D1122127}" type="presOf" srcId="{B219EDBC-926D-4416-9F73-AE5DAF5D50F2}" destId="{8F3D7F08-0E4B-49DF-9284-3B7CA7FAEAB0}" srcOrd="0" destOrd="0" presId="urn:microsoft.com/office/officeart/2005/8/layout/orgChart1"/>
    <dgm:cxn modelId="{1AE9200D-0C48-1849-9FC1-61E8BB46AD4C}" type="presOf" srcId="{7B61311A-4466-44EA-AE55-F6A47D3C981A}" destId="{C63A7817-B7D0-4DD1-A7C2-C14BEA34E0D2}" srcOrd="1" destOrd="0" presId="urn:microsoft.com/office/officeart/2005/8/layout/orgChart1"/>
    <dgm:cxn modelId="{617B13C9-B785-E347-A280-E8F50ECC30F1}" type="presOf" srcId="{99770167-31D9-4681-A249-2944752073FD}" destId="{257B1EFF-29F3-41C6-99E8-291474F20A38}" srcOrd="0" destOrd="0" presId="urn:microsoft.com/office/officeart/2005/8/layout/orgChart1"/>
    <dgm:cxn modelId="{26481281-AF39-4463-86AB-FDBD0828F564}" srcId="{B219EDBC-926D-4416-9F73-AE5DAF5D50F2}" destId="{7BC87A6D-350D-47DE-903E-29105F40AA0D}" srcOrd="1" destOrd="0" parTransId="{6768922F-0D4B-4783-AFBB-B1794FDC59AC}" sibTransId="{79A7F64C-B7A7-4C0C-80B9-E9BD716D9917}"/>
    <dgm:cxn modelId="{CA0A61BC-CB38-C24E-AD1F-F46548A9492A}" type="presOf" srcId="{16E5CA19-9C05-427B-AA44-EB1DAC76398B}" destId="{2F2EB74C-7F98-4F7C-B6CF-EC89B196F2CB}" srcOrd="0" destOrd="0" presId="urn:microsoft.com/office/officeart/2005/8/layout/orgChart1"/>
    <dgm:cxn modelId="{5191842A-CB02-4C5F-8E91-3A84D3C7F001}" srcId="{16E5CA19-9C05-427B-AA44-EB1DAC76398B}" destId="{B219EDBC-926D-4416-9F73-AE5DAF5D50F2}" srcOrd="0" destOrd="0" parTransId="{C72F4D5E-F7FB-43B2-A7B2-9F2AA1FF44E5}" sibTransId="{BD4ACE11-27E7-4F14-AD11-F5A1D85F9715}"/>
    <dgm:cxn modelId="{067ED693-01D9-D841-9C5B-26CC60D78557}" type="presOf" srcId="{6768922F-0D4B-4783-AFBB-B1794FDC59AC}" destId="{8FAD27FB-6016-4DB3-911A-41062DE9C3C9}" srcOrd="0" destOrd="0" presId="urn:microsoft.com/office/officeart/2005/8/layout/orgChart1"/>
    <dgm:cxn modelId="{58E79F8E-6CBF-4413-AB8D-69749F71E52F}" srcId="{B219EDBC-926D-4416-9F73-AE5DAF5D50F2}" destId="{1277B6B2-433E-4E15-ABC0-68C758284BE6}" srcOrd="2" destOrd="0" parTransId="{2B703E88-D200-43FC-8116-91323E9CA670}" sibTransId="{A6D484AE-C75F-44B1-96DB-AEB7483968C2}"/>
    <dgm:cxn modelId="{135C0642-86F0-C34E-A379-707C216653A9}" type="presOf" srcId="{2B703E88-D200-43FC-8116-91323E9CA670}" destId="{CD9B94EA-C1F8-40CC-9BA6-C448EA20ADCA}" srcOrd="0" destOrd="0" presId="urn:microsoft.com/office/officeart/2005/8/layout/orgChart1"/>
    <dgm:cxn modelId="{DB3518A4-1AFC-594C-810F-20521B86CE85}" type="presOf" srcId="{7BC87A6D-350D-47DE-903E-29105F40AA0D}" destId="{F2F5B4C5-6735-4809-A732-BC7C00478362}" srcOrd="0" destOrd="0" presId="urn:microsoft.com/office/officeart/2005/8/layout/orgChart1"/>
    <dgm:cxn modelId="{E6DF9435-169E-8441-903B-B5370E68BAB0}" type="presParOf" srcId="{2F2EB74C-7F98-4F7C-B6CF-EC89B196F2CB}" destId="{FECBB933-BE0A-4867-BF15-86BEEC2263BF}" srcOrd="0" destOrd="0" presId="urn:microsoft.com/office/officeart/2005/8/layout/orgChart1"/>
    <dgm:cxn modelId="{81127DE2-5874-924B-AFF3-05CA1DE89C50}" type="presParOf" srcId="{FECBB933-BE0A-4867-BF15-86BEEC2263BF}" destId="{9201375C-80AF-4131-AFC9-F82F83109BB4}" srcOrd="0" destOrd="0" presId="urn:microsoft.com/office/officeart/2005/8/layout/orgChart1"/>
    <dgm:cxn modelId="{4FA473B5-F85F-614C-9FB5-13D061164953}" type="presParOf" srcId="{9201375C-80AF-4131-AFC9-F82F83109BB4}" destId="{8F3D7F08-0E4B-49DF-9284-3B7CA7FAEAB0}" srcOrd="0" destOrd="0" presId="urn:microsoft.com/office/officeart/2005/8/layout/orgChart1"/>
    <dgm:cxn modelId="{D5B963A0-8581-8B4A-A33B-55FFB8987BBE}" type="presParOf" srcId="{9201375C-80AF-4131-AFC9-F82F83109BB4}" destId="{3CE85F70-9D33-48CE-87F6-33B1EC6382F1}" srcOrd="1" destOrd="0" presId="urn:microsoft.com/office/officeart/2005/8/layout/orgChart1"/>
    <dgm:cxn modelId="{BB9DA6BD-B5D8-6548-B9EC-DD1164DE6B80}" type="presParOf" srcId="{FECBB933-BE0A-4867-BF15-86BEEC2263BF}" destId="{A54C0C8D-A34F-49D0-B54B-54A0597DABC2}" srcOrd="1" destOrd="0" presId="urn:microsoft.com/office/officeart/2005/8/layout/orgChart1"/>
    <dgm:cxn modelId="{537605D1-459A-FC4F-A2EA-2F82395681A4}" type="presParOf" srcId="{A54C0C8D-A34F-49D0-B54B-54A0597DABC2}" destId="{CD9B94EA-C1F8-40CC-9BA6-C448EA20ADCA}" srcOrd="0" destOrd="0" presId="urn:microsoft.com/office/officeart/2005/8/layout/orgChart1"/>
    <dgm:cxn modelId="{7B59AC21-1AD1-CE43-BE3B-9BA8F4BB5446}" type="presParOf" srcId="{A54C0C8D-A34F-49D0-B54B-54A0597DABC2}" destId="{2D1F5BEB-3835-4279-942F-25C3067BC60F}" srcOrd="1" destOrd="0" presId="urn:microsoft.com/office/officeart/2005/8/layout/orgChart1"/>
    <dgm:cxn modelId="{6C7E53E0-955F-AC45-9B05-0C430C94AED3}" type="presParOf" srcId="{2D1F5BEB-3835-4279-942F-25C3067BC60F}" destId="{93D9A6DD-6A5D-483F-A7C3-3D414CA898CD}" srcOrd="0" destOrd="0" presId="urn:microsoft.com/office/officeart/2005/8/layout/orgChart1"/>
    <dgm:cxn modelId="{0C32B573-D0C9-6D43-950D-EAEF38B02D1B}" type="presParOf" srcId="{93D9A6DD-6A5D-483F-A7C3-3D414CA898CD}" destId="{F37E8814-AAB6-418D-8928-996BCDE282DB}" srcOrd="0" destOrd="0" presId="urn:microsoft.com/office/officeart/2005/8/layout/orgChart1"/>
    <dgm:cxn modelId="{5B123FAD-1333-2540-85A4-43F6852B4F29}" type="presParOf" srcId="{93D9A6DD-6A5D-483F-A7C3-3D414CA898CD}" destId="{5AAA4951-0AEC-485A-862D-838A339E9E77}" srcOrd="1" destOrd="0" presId="urn:microsoft.com/office/officeart/2005/8/layout/orgChart1"/>
    <dgm:cxn modelId="{6AC9A7FE-A92E-384A-96F1-D9C0CA589B78}" type="presParOf" srcId="{2D1F5BEB-3835-4279-942F-25C3067BC60F}" destId="{0FC9A604-10A7-4387-8E0D-863D3F6DCE15}" srcOrd="1" destOrd="0" presId="urn:microsoft.com/office/officeart/2005/8/layout/orgChart1"/>
    <dgm:cxn modelId="{D2416925-88C8-5040-8B7E-C173373D596D}" type="presParOf" srcId="{2D1F5BEB-3835-4279-942F-25C3067BC60F}" destId="{71A0CDBF-AAF4-421E-8A6B-690AED1F8891}" srcOrd="2" destOrd="0" presId="urn:microsoft.com/office/officeart/2005/8/layout/orgChart1"/>
    <dgm:cxn modelId="{0E0388AD-D10D-034A-87BE-B14B8F11AEF7}" type="presParOf" srcId="{A54C0C8D-A34F-49D0-B54B-54A0597DABC2}" destId="{257B1EFF-29F3-41C6-99E8-291474F20A38}" srcOrd="2" destOrd="0" presId="urn:microsoft.com/office/officeart/2005/8/layout/orgChart1"/>
    <dgm:cxn modelId="{59AE2EB7-53A1-FE43-A88D-66E967F6110E}" type="presParOf" srcId="{A54C0C8D-A34F-49D0-B54B-54A0597DABC2}" destId="{4CFE3C01-9EE8-4CEA-9195-B780485A1879}" srcOrd="3" destOrd="0" presId="urn:microsoft.com/office/officeart/2005/8/layout/orgChart1"/>
    <dgm:cxn modelId="{595C39D1-4F7F-BE44-A0BD-2B2C4AFF79B0}" type="presParOf" srcId="{4CFE3C01-9EE8-4CEA-9195-B780485A1879}" destId="{8182FD10-7229-4E6F-80A4-38FEECF045C6}" srcOrd="0" destOrd="0" presId="urn:microsoft.com/office/officeart/2005/8/layout/orgChart1"/>
    <dgm:cxn modelId="{CC100C71-B1E2-3A42-83CD-ED22CC1AEB60}" type="presParOf" srcId="{8182FD10-7229-4E6F-80A4-38FEECF045C6}" destId="{55F188CE-D2B7-492A-A3A3-E01CFE8E1775}" srcOrd="0" destOrd="0" presId="urn:microsoft.com/office/officeart/2005/8/layout/orgChart1"/>
    <dgm:cxn modelId="{A87E6BE2-8A21-EB48-B45E-751352D8B2D1}" type="presParOf" srcId="{8182FD10-7229-4E6F-80A4-38FEECF045C6}" destId="{8DC70EF1-D9EC-4890-BEFA-2B858B4795EE}" srcOrd="1" destOrd="0" presId="urn:microsoft.com/office/officeart/2005/8/layout/orgChart1"/>
    <dgm:cxn modelId="{1CD9E948-C354-AD4F-9051-502F6740A2D7}" type="presParOf" srcId="{4CFE3C01-9EE8-4CEA-9195-B780485A1879}" destId="{CFA543A5-A021-4030-B141-C5802618502A}" srcOrd="1" destOrd="0" presId="urn:microsoft.com/office/officeart/2005/8/layout/orgChart1"/>
    <dgm:cxn modelId="{54324B76-04AD-DD41-BFAF-4138B066EEF7}" type="presParOf" srcId="{4CFE3C01-9EE8-4CEA-9195-B780485A1879}" destId="{32FE2DC9-7EB2-4BEA-B3E0-B4938133E88A}" srcOrd="2" destOrd="0" presId="urn:microsoft.com/office/officeart/2005/8/layout/orgChart1"/>
    <dgm:cxn modelId="{9B3C5B30-0E4C-3B4F-8D42-95BC4818036E}" type="presParOf" srcId="{FECBB933-BE0A-4867-BF15-86BEEC2263BF}" destId="{2E339E46-6FEF-4183-B349-031DB9884800}" srcOrd="2" destOrd="0" presId="urn:microsoft.com/office/officeart/2005/8/layout/orgChart1"/>
    <dgm:cxn modelId="{D6501781-E3CF-9E46-A5AB-B6BD9AA0ED57}" type="presParOf" srcId="{2E339E46-6FEF-4183-B349-031DB9884800}" destId="{57981CD2-911E-4D14-AF79-CBA82591E9F2}" srcOrd="0" destOrd="0" presId="urn:microsoft.com/office/officeart/2005/8/layout/orgChart1"/>
    <dgm:cxn modelId="{8AA4A2B9-3976-134E-B775-BE4ADC689D43}" type="presParOf" srcId="{2E339E46-6FEF-4183-B349-031DB9884800}" destId="{29AB08CA-BF62-46ED-BD69-2F696252B176}" srcOrd="1" destOrd="0" presId="urn:microsoft.com/office/officeart/2005/8/layout/orgChart1"/>
    <dgm:cxn modelId="{01353367-4AB3-1C42-94A2-1DE49ABDC929}" type="presParOf" srcId="{29AB08CA-BF62-46ED-BD69-2F696252B176}" destId="{0A9CB4AB-82E8-4C93-8380-D4AB95CD3A3F}" srcOrd="0" destOrd="0" presId="urn:microsoft.com/office/officeart/2005/8/layout/orgChart1"/>
    <dgm:cxn modelId="{6A97BAC9-D0C6-A344-8BD2-3555CF247098}" type="presParOf" srcId="{0A9CB4AB-82E8-4C93-8380-D4AB95CD3A3F}" destId="{14B1CD09-2C73-4984-AFC6-CE91F1738ACC}" srcOrd="0" destOrd="0" presId="urn:microsoft.com/office/officeart/2005/8/layout/orgChart1"/>
    <dgm:cxn modelId="{C2D9B2D1-E212-F841-AA0B-6633B0F43E60}" type="presParOf" srcId="{0A9CB4AB-82E8-4C93-8380-D4AB95CD3A3F}" destId="{C63A7817-B7D0-4DD1-A7C2-C14BEA34E0D2}" srcOrd="1" destOrd="0" presId="urn:microsoft.com/office/officeart/2005/8/layout/orgChart1"/>
    <dgm:cxn modelId="{17849C88-EF54-FC40-92A8-020CE63D2885}" type="presParOf" srcId="{29AB08CA-BF62-46ED-BD69-2F696252B176}" destId="{C644579C-165F-4251-9F95-10050F0576D7}" srcOrd="1" destOrd="0" presId="urn:microsoft.com/office/officeart/2005/8/layout/orgChart1"/>
    <dgm:cxn modelId="{A7EAA34D-3B33-234D-A891-E229E8275A6D}" type="presParOf" srcId="{29AB08CA-BF62-46ED-BD69-2F696252B176}" destId="{68287590-62FF-44C2-AC90-A73BAF042C96}" srcOrd="2" destOrd="0" presId="urn:microsoft.com/office/officeart/2005/8/layout/orgChart1"/>
    <dgm:cxn modelId="{229770B2-8768-E847-B2CA-F3194665FB25}" type="presParOf" srcId="{2E339E46-6FEF-4183-B349-031DB9884800}" destId="{8FAD27FB-6016-4DB3-911A-41062DE9C3C9}" srcOrd="2" destOrd="0" presId="urn:microsoft.com/office/officeart/2005/8/layout/orgChart1"/>
    <dgm:cxn modelId="{3AD01815-9D1B-0A4D-A1DC-664B1ACED9F2}" type="presParOf" srcId="{2E339E46-6FEF-4183-B349-031DB9884800}" destId="{33DFA22D-89FA-43F8-B29F-B68CA536561E}" srcOrd="3" destOrd="0" presId="urn:microsoft.com/office/officeart/2005/8/layout/orgChart1"/>
    <dgm:cxn modelId="{28E95FC3-46D4-6C49-934F-66DA12966377}" type="presParOf" srcId="{33DFA22D-89FA-43F8-B29F-B68CA536561E}" destId="{A59BE41A-2D97-4751-A241-9F82CC28D8DE}" srcOrd="0" destOrd="0" presId="urn:microsoft.com/office/officeart/2005/8/layout/orgChart1"/>
    <dgm:cxn modelId="{0A7A33D5-8779-174C-AAE5-C4AA1C4C409E}" type="presParOf" srcId="{A59BE41A-2D97-4751-A241-9F82CC28D8DE}" destId="{F2F5B4C5-6735-4809-A732-BC7C00478362}" srcOrd="0" destOrd="0" presId="urn:microsoft.com/office/officeart/2005/8/layout/orgChart1"/>
    <dgm:cxn modelId="{DEBDD047-B917-D349-A4B3-3143A8DA3DA0}" type="presParOf" srcId="{A59BE41A-2D97-4751-A241-9F82CC28D8DE}" destId="{955DABB1-AFE9-4474-97BD-129CEE61C84A}" srcOrd="1" destOrd="0" presId="urn:microsoft.com/office/officeart/2005/8/layout/orgChart1"/>
    <dgm:cxn modelId="{49F8FDE7-B2E2-EC47-BC7F-B8D4B73CE2F1}" type="presParOf" srcId="{33DFA22D-89FA-43F8-B29F-B68CA536561E}" destId="{F4F16E5E-C403-47B6-8D84-433C7F7F6227}" srcOrd="1" destOrd="0" presId="urn:microsoft.com/office/officeart/2005/8/layout/orgChart1"/>
    <dgm:cxn modelId="{A3D86846-D57A-2E4A-9EF7-18385EE011E9}" type="presParOf" srcId="{33DFA22D-89FA-43F8-B29F-B68CA536561E}" destId="{337F9663-5764-4C5C-BD84-06AC9343BF8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2078BA-B9BC-4D9E-A633-471C42D1C8C2}" type="doc">
      <dgm:prSet loTypeId="urn:microsoft.com/office/officeart/2005/8/layout/radial4" loCatId="relationship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E3980773-BFF3-4AFE-99D3-0C1F1B24B68D}">
      <dgm:prSet phldrT="[Testo]"/>
      <dgm:spPr/>
      <dgm:t>
        <a:bodyPr/>
        <a:lstStyle/>
        <a:p>
          <a:r>
            <a:rPr lang="it-IT" dirty="0"/>
            <a:t>PROCESSO DI ACQUISTO</a:t>
          </a:r>
        </a:p>
      </dgm:t>
    </dgm:pt>
    <dgm:pt modelId="{169EEFA6-A8BA-4609-8B42-1A889AF99548}" type="parTrans" cxnId="{4C0BEFC2-4C0D-4744-87BF-EEEA89D36297}">
      <dgm:prSet/>
      <dgm:spPr/>
      <dgm:t>
        <a:bodyPr/>
        <a:lstStyle/>
        <a:p>
          <a:endParaRPr lang="it-IT"/>
        </a:p>
      </dgm:t>
    </dgm:pt>
    <dgm:pt modelId="{A049570A-2E0B-4A02-ACCF-FCC22E44846B}" type="sibTrans" cxnId="{4C0BEFC2-4C0D-4744-87BF-EEEA89D36297}">
      <dgm:prSet/>
      <dgm:spPr/>
      <dgm:t>
        <a:bodyPr/>
        <a:lstStyle/>
        <a:p>
          <a:endParaRPr lang="it-IT"/>
        </a:p>
      </dgm:t>
    </dgm:pt>
    <dgm:pt modelId="{55D2CC6A-279A-4EFB-9039-96E7C7F87BDD}">
      <dgm:prSet phldrT="[Testo]"/>
      <dgm:spPr/>
      <dgm:t>
        <a:bodyPr/>
        <a:lstStyle/>
        <a:p>
          <a:r>
            <a:rPr lang="it-IT" dirty="0"/>
            <a:t>PROGRAMMAZIONE, STRATEGIA E MARKETING D’ACQUISTO</a:t>
          </a:r>
        </a:p>
      </dgm:t>
    </dgm:pt>
    <dgm:pt modelId="{B9265DDD-F14E-418C-A108-CB726E1CA611}" type="parTrans" cxnId="{4856813B-425C-418C-85D6-6D7495351452}">
      <dgm:prSet/>
      <dgm:spPr/>
      <dgm:t>
        <a:bodyPr/>
        <a:lstStyle/>
        <a:p>
          <a:endParaRPr lang="it-IT"/>
        </a:p>
      </dgm:t>
    </dgm:pt>
    <dgm:pt modelId="{72B700B5-D1ED-4C40-ADDE-D21AAFDFDFE4}" type="sibTrans" cxnId="{4856813B-425C-418C-85D6-6D7495351452}">
      <dgm:prSet/>
      <dgm:spPr/>
      <dgm:t>
        <a:bodyPr/>
        <a:lstStyle/>
        <a:p>
          <a:endParaRPr lang="it-IT"/>
        </a:p>
      </dgm:t>
    </dgm:pt>
    <dgm:pt modelId="{A442E1A5-7D33-4377-9B3D-80F3790E9DF5}">
      <dgm:prSet phldrT="[Testo]"/>
      <dgm:spPr/>
      <dgm:t>
        <a:bodyPr/>
        <a:lstStyle/>
        <a:p>
          <a:r>
            <a:rPr lang="it-IT" dirty="0"/>
            <a:t>SVOLGIMENTO GARA</a:t>
          </a:r>
        </a:p>
      </dgm:t>
    </dgm:pt>
    <dgm:pt modelId="{2E0F59F0-E526-4874-BE91-1534C5114E31}" type="parTrans" cxnId="{7D543933-4383-4F8E-BC17-B76EB730AB06}">
      <dgm:prSet/>
      <dgm:spPr/>
      <dgm:t>
        <a:bodyPr/>
        <a:lstStyle/>
        <a:p>
          <a:endParaRPr lang="it-IT"/>
        </a:p>
      </dgm:t>
    </dgm:pt>
    <dgm:pt modelId="{F9299C5D-B44F-4312-900A-F2CFDC54A270}" type="sibTrans" cxnId="{7D543933-4383-4F8E-BC17-B76EB730AB06}">
      <dgm:prSet/>
      <dgm:spPr/>
      <dgm:t>
        <a:bodyPr/>
        <a:lstStyle/>
        <a:p>
          <a:endParaRPr lang="it-IT"/>
        </a:p>
      </dgm:t>
    </dgm:pt>
    <dgm:pt modelId="{CE9803EA-D47F-47FB-936A-5AF246BA48CF}">
      <dgm:prSet phldrT="[Testo]"/>
      <dgm:spPr/>
      <dgm:t>
        <a:bodyPr/>
        <a:lstStyle/>
        <a:p>
          <a:r>
            <a:rPr lang="it-IT" dirty="0"/>
            <a:t>CONTROLLO E MONITORAGGIO</a:t>
          </a:r>
        </a:p>
      </dgm:t>
    </dgm:pt>
    <dgm:pt modelId="{0DD01C9B-1F65-4A6F-B195-B943CA67C6F7}" type="parTrans" cxnId="{E0E50597-87F4-4ECD-B34B-3CF2D00C0CF7}">
      <dgm:prSet/>
      <dgm:spPr/>
      <dgm:t>
        <a:bodyPr/>
        <a:lstStyle/>
        <a:p>
          <a:endParaRPr lang="it-IT"/>
        </a:p>
      </dgm:t>
    </dgm:pt>
    <dgm:pt modelId="{F1F6F395-B4CA-4EB2-AAD2-B7132EC798CF}" type="sibTrans" cxnId="{E0E50597-87F4-4ECD-B34B-3CF2D00C0CF7}">
      <dgm:prSet/>
      <dgm:spPr/>
      <dgm:t>
        <a:bodyPr/>
        <a:lstStyle/>
        <a:p>
          <a:endParaRPr lang="it-IT"/>
        </a:p>
      </dgm:t>
    </dgm:pt>
    <dgm:pt modelId="{825E00BB-627C-4E80-BEAC-FE48BE708AAA}" type="pres">
      <dgm:prSet presAssocID="{D42078BA-B9BC-4D9E-A633-471C42D1C8C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A70D978D-3C78-4D5C-96FC-B9568AAD3D87}" type="pres">
      <dgm:prSet presAssocID="{E3980773-BFF3-4AFE-99D3-0C1F1B24B68D}" presName="centerShape" presStyleLbl="node0" presStyleIdx="0" presStyleCnt="1"/>
      <dgm:spPr/>
      <dgm:t>
        <a:bodyPr/>
        <a:lstStyle/>
        <a:p>
          <a:endParaRPr lang="it-IT"/>
        </a:p>
      </dgm:t>
    </dgm:pt>
    <dgm:pt modelId="{6BCF58B3-5AA8-4C56-86BE-33A0C759A44C}" type="pres">
      <dgm:prSet presAssocID="{B9265DDD-F14E-418C-A108-CB726E1CA611}" presName="parTrans" presStyleLbl="bgSibTrans2D1" presStyleIdx="0" presStyleCnt="3"/>
      <dgm:spPr/>
      <dgm:t>
        <a:bodyPr/>
        <a:lstStyle/>
        <a:p>
          <a:endParaRPr lang="it-IT"/>
        </a:p>
      </dgm:t>
    </dgm:pt>
    <dgm:pt modelId="{048B28E7-1CD2-4E24-B9CC-1521DEB84DE2}" type="pres">
      <dgm:prSet presAssocID="{55D2CC6A-279A-4EFB-9039-96E7C7F87BD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2955A8D-102D-442A-B58D-CC7762056322}" type="pres">
      <dgm:prSet presAssocID="{2E0F59F0-E526-4874-BE91-1534C5114E31}" presName="parTrans" presStyleLbl="bgSibTrans2D1" presStyleIdx="1" presStyleCnt="3"/>
      <dgm:spPr/>
      <dgm:t>
        <a:bodyPr/>
        <a:lstStyle/>
        <a:p>
          <a:endParaRPr lang="it-IT"/>
        </a:p>
      </dgm:t>
    </dgm:pt>
    <dgm:pt modelId="{7F45701B-695A-408C-812B-25C9DDEB3707}" type="pres">
      <dgm:prSet presAssocID="{A442E1A5-7D33-4377-9B3D-80F3790E9DF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EDF56A0-4941-49D8-B601-F6651AC93BC0}" type="pres">
      <dgm:prSet presAssocID="{0DD01C9B-1F65-4A6F-B195-B943CA67C6F7}" presName="parTrans" presStyleLbl="bgSibTrans2D1" presStyleIdx="2" presStyleCnt="3"/>
      <dgm:spPr/>
      <dgm:t>
        <a:bodyPr/>
        <a:lstStyle/>
        <a:p>
          <a:endParaRPr lang="it-IT"/>
        </a:p>
      </dgm:t>
    </dgm:pt>
    <dgm:pt modelId="{3F61C106-9DD1-42B2-960E-4C03CAC1D88C}" type="pres">
      <dgm:prSet presAssocID="{CE9803EA-D47F-47FB-936A-5AF246BA48C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3EBD167-841C-DE48-881F-9F09ECD505AA}" type="presOf" srcId="{CE9803EA-D47F-47FB-936A-5AF246BA48CF}" destId="{3F61C106-9DD1-42B2-960E-4C03CAC1D88C}" srcOrd="0" destOrd="0" presId="urn:microsoft.com/office/officeart/2005/8/layout/radial4"/>
    <dgm:cxn modelId="{F849FAD6-E3F6-7249-A6B0-00923AC43BA1}" type="presOf" srcId="{A442E1A5-7D33-4377-9B3D-80F3790E9DF5}" destId="{7F45701B-695A-408C-812B-25C9DDEB3707}" srcOrd="0" destOrd="0" presId="urn:microsoft.com/office/officeart/2005/8/layout/radial4"/>
    <dgm:cxn modelId="{0F2C2D7B-4AFD-B443-B4C9-654F0E574C94}" type="presOf" srcId="{B9265DDD-F14E-418C-A108-CB726E1CA611}" destId="{6BCF58B3-5AA8-4C56-86BE-33A0C759A44C}" srcOrd="0" destOrd="0" presId="urn:microsoft.com/office/officeart/2005/8/layout/radial4"/>
    <dgm:cxn modelId="{7D543933-4383-4F8E-BC17-B76EB730AB06}" srcId="{E3980773-BFF3-4AFE-99D3-0C1F1B24B68D}" destId="{A442E1A5-7D33-4377-9B3D-80F3790E9DF5}" srcOrd="1" destOrd="0" parTransId="{2E0F59F0-E526-4874-BE91-1534C5114E31}" sibTransId="{F9299C5D-B44F-4312-900A-F2CFDC54A270}"/>
    <dgm:cxn modelId="{4C0BEFC2-4C0D-4744-87BF-EEEA89D36297}" srcId="{D42078BA-B9BC-4D9E-A633-471C42D1C8C2}" destId="{E3980773-BFF3-4AFE-99D3-0C1F1B24B68D}" srcOrd="0" destOrd="0" parTransId="{169EEFA6-A8BA-4609-8B42-1A889AF99548}" sibTransId="{A049570A-2E0B-4A02-ACCF-FCC22E44846B}"/>
    <dgm:cxn modelId="{AC6F934F-1F36-FA4C-A2D6-8EB07D597B79}" type="presOf" srcId="{0DD01C9B-1F65-4A6F-B195-B943CA67C6F7}" destId="{6EDF56A0-4941-49D8-B601-F6651AC93BC0}" srcOrd="0" destOrd="0" presId="urn:microsoft.com/office/officeart/2005/8/layout/radial4"/>
    <dgm:cxn modelId="{9B0BD611-8B11-4146-8E31-CA4DBBE40669}" type="presOf" srcId="{E3980773-BFF3-4AFE-99D3-0C1F1B24B68D}" destId="{A70D978D-3C78-4D5C-96FC-B9568AAD3D87}" srcOrd="0" destOrd="0" presId="urn:microsoft.com/office/officeart/2005/8/layout/radial4"/>
    <dgm:cxn modelId="{88B389CF-81DA-8D4E-9222-1BFD8D6192D2}" type="presOf" srcId="{2E0F59F0-E526-4874-BE91-1534C5114E31}" destId="{52955A8D-102D-442A-B58D-CC7762056322}" srcOrd="0" destOrd="0" presId="urn:microsoft.com/office/officeart/2005/8/layout/radial4"/>
    <dgm:cxn modelId="{B9B7B546-32D3-8C40-AFF8-4B8EF0C36041}" type="presOf" srcId="{55D2CC6A-279A-4EFB-9039-96E7C7F87BDD}" destId="{048B28E7-1CD2-4E24-B9CC-1521DEB84DE2}" srcOrd="0" destOrd="0" presId="urn:microsoft.com/office/officeart/2005/8/layout/radial4"/>
    <dgm:cxn modelId="{88F0D21B-566F-304C-AC9A-FF102B6EAA1B}" type="presOf" srcId="{D42078BA-B9BC-4D9E-A633-471C42D1C8C2}" destId="{825E00BB-627C-4E80-BEAC-FE48BE708AAA}" srcOrd="0" destOrd="0" presId="urn:microsoft.com/office/officeart/2005/8/layout/radial4"/>
    <dgm:cxn modelId="{E0E50597-87F4-4ECD-B34B-3CF2D00C0CF7}" srcId="{E3980773-BFF3-4AFE-99D3-0C1F1B24B68D}" destId="{CE9803EA-D47F-47FB-936A-5AF246BA48CF}" srcOrd="2" destOrd="0" parTransId="{0DD01C9B-1F65-4A6F-B195-B943CA67C6F7}" sibTransId="{F1F6F395-B4CA-4EB2-AAD2-B7132EC798CF}"/>
    <dgm:cxn modelId="{4856813B-425C-418C-85D6-6D7495351452}" srcId="{E3980773-BFF3-4AFE-99D3-0C1F1B24B68D}" destId="{55D2CC6A-279A-4EFB-9039-96E7C7F87BDD}" srcOrd="0" destOrd="0" parTransId="{B9265DDD-F14E-418C-A108-CB726E1CA611}" sibTransId="{72B700B5-D1ED-4C40-ADDE-D21AAFDFDFE4}"/>
    <dgm:cxn modelId="{C7A6C7EE-604B-FD4C-96A1-EC5A3D4D338F}" type="presParOf" srcId="{825E00BB-627C-4E80-BEAC-FE48BE708AAA}" destId="{A70D978D-3C78-4D5C-96FC-B9568AAD3D87}" srcOrd="0" destOrd="0" presId="urn:microsoft.com/office/officeart/2005/8/layout/radial4"/>
    <dgm:cxn modelId="{82AC4E72-AC9B-6C48-973F-56FD471B05BA}" type="presParOf" srcId="{825E00BB-627C-4E80-BEAC-FE48BE708AAA}" destId="{6BCF58B3-5AA8-4C56-86BE-33A0C759A44C}" srcOrd="1" destOrd="0" presId="urn:microsoft.com/office/officeart/2005/8/layout/radial4"/>
    <dgm:cxn modelId="{D975C2A1-B717-7641-961D-FE1DCA39C52F}" type="presParOf" srcId="{825E00BB-627C-4E80-BEAC-FE48BE708AAA}" destId="{048B28E7-1CD2-4E24-B9CC-1521DEB84DE2}" srcOrd="2" destOrd="0" presId="urn:microsoft.com/office/officeart/2005/8/layout/radial4"/>
    <dgm:cxn modelId="{DFE5A67A-F266-0141-874F-076C25CE242C}" type="presParOf" srcId="{825E00BB-627C-4E80-BEAC-FE48BE708AAA}" destId="{52955A8D-102D-442A-B58D-CC7762056322}" srcOrd="3" destOrd="0" presId="urn:microsoft.com/office/officeart/2005/8/layout/radial4"/>
    <dgm:cxn modelId="{15ABE41F-F7AC-864A-8616-CDC566D634A6}" type="presParOf" srcId="{825E00BB-627C-4E80-BEAC-FE48BE708AAA}" destId="{7F45701B-695A-408C-812B-25C9DDEB3707}" srcOrd="4" destOrd="0" presId="urn:microsoft.com/office/officeart/2005/8/layout/radial4"/>
    <dgm:cxn modelId="{E3C04BE3-490D-D540-8212-D94D38A1208C}" type="presParOf" srcId="{825E00BB-627C-4E80-BEAC-FE48BE708AAA}" destId="{6EDF56A0-4941-49D8-B601-F6651AC93BC0}" srcOrd="5" destOrd="0" presId="urn:microsoft.com/office/officeart/2005/8/layout/radial4"/>
    <dgm:cxn modelId="{EF813709-6890-7F44-AFCB-96D1CCD00A73}" type="presParOf" srcId="{825E00BB-627C-4E80-BEAC-FE48BE708AAA}" destId="{3F61C106-9DD1-42B2-960E-4C03CAC1D88C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AD27FB-6016-4DB3-911A-41062DE9C3C9}">
      <dsp:nvSpPr>
        <dsp:cNvPr id="0" name=""/>
        <dsp:cNvSpPr/>
      </dsp:nvSpPr>
      <dsp:spPr>
        <a:xfrm>
          <a:off x="4358607" y="1275898"/>
          <a:ext cx="267597" cy="11723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2333"/>
              </a:lnTo>
              <a:lnTo>
                <a:pt x="267597" y="1172333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981CD2-911E-4D14-AF79-CBA82591E9F2}">
      <dsp:nvSpPr>
        <dsp:cNvPr id="0" name=""/>
        <dsp:cNvSpPr/>
      </dsp:nvSpPr>
      <dsp:spPr>
        <a:xfrm>
          <a:off x="4091009" y="1275898"/>
          <a:ext cx="267597" cy="1172333"/>
        </a:xfrm>
        <a:custGeom>
          <a:avLst/>
          <a:gdLst/>
          <a:ahLst/>
          <a:cxnLst/>
          <a:rect l="0" t="0" r="0" b="0"/>
          <a:pathLst>
            <a:path>
              <a:moveTo>
                <a:pt x="267597" y="0"/>
              </a:moveTo>
              <a:lnTo>
                <a:pt x="267597" y="1172333"/>
              </a:lnTo>
              <a:lnTo>
                <a:pt x="0" y="1172333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B1EFF-29F3-41C6-99E8-291474F20A38}">
      <dsp:nvSpPr>
        <dsp:cNvPr id="0" name=""/>
        <dsp:cNvSpPr/>
      </dsp:nvSpPr>
      <dsp:spPr>
        <a:xfrm>
          <a:off x="4358607" y="1275898"/>
          <a:ext cx="1541873" cy="23446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77068"/>
              </a:lnTo>
              <a:lnTo>
                <a:pt x="1541873" y="2077068"/>
              </a:lnTo>
              <a:lnTo>
                <a:pt x="1541873" y="2344666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9B94EA-C1F8-40CC-9BA6-C448EA20ADCA}">
      <dsp:nvSpPr>
        <dsp:cNvPr id="0" name=""/>
        <dsp:cNvSpPr/>
      </dsp:nvSpPr>
      <dsp:spPr>
        <a:xfrm>
          <a:off x="2816733" y="1275898"/>
          <a:ext cx="1541873" cy="2344666"/>
        </a:xfrm>
        <a:custGeom>
          <a:avLst/>
          <a:gdLst/>
          <a:ahLst/>
          <a:cxnLst/>
          <a:rect l="0" t="0" r="0" b="0"/>
          <a:pathLst>
            <a:path>
              <a:moveTo>
                <a:pt x="1541873" y="0"/>
              </a:moveTo>
              <a:lnTo>
                <a:pt x="1541873" y="2077068"/>
              </a:lnTo>
              <a:lnTo>
                <a:pt x="0" y="2077068"/>
              </a:lnTo>
              <a:lnTo>
                <a:pt x="0" y="2344666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3D7F08-0E4B-49DF-9284-3B7CA7FAEAB0}">
      <dsp:nvSpPr>
        <dsp:cNvPr id="0" name=""/>
        <dsp:cNvSpPr/>
      </dsp:nvSpPr>
      <dsp:spPr>
        <a:xfrm>
          <a:off x="3084331" y="1622"/>
          <a:ext cx="2548550" cy="1274275"/>
        </a:xfrm>
        <a:prstGeom prst="rect">
          <a:avLst/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900" kern="1200" dirty="0"/>
            <a:t>Soggetti aggregatori</a:t>
          </a:r>
        </a:p>
      </dsp:txBody>
      <dsp:txXfrm>
        <a:off x="3084331" y="1622"/>
        <a:ext cx="2548550" cy="1274275"/>
      </dsp:txXfrm>
    </dsp:sp>
    <dsp:sp modelId="{F37E8814-AAB6-418D-8928-996BCDE282DB}">
      <dsp:nvSpPr>
        <dsp:cNvPr id="0" name=""/>
        <dsp:cNvSpPr/>
      </dsp:nvSpPr>
      <dsp:spPr>
        <a:xfrm>
          <a:off x="1542458" y="3620564"/>
          <a:ext cx="2548550" cy="127427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900" kern="1200" dirty="0"/>
            <a:t>Stazioni appaltanti non qualificate</a:t>
          </a:r>
        </a:p>
      </dsp:txBody>
      <dsp:txXfrm>
        <a:off x="1542458" y="3620564"/>
        <a:ext cx="2548550" cy="1274275"/>
      </dsp:txXfrm>
    </dsp:sp>
    <dsp:sp modelId="{55F188CE-D2B7-492A-A3A3-E01CFE8E1775}">
      <dsp:nvSpPr>
        <dsp:cNvPr id="0" name=""/>
        <dsp:cNvSpPr/>
      </dsp:nvSpPr>
      <dsp:spPr>
        <a:xfrm>
          <a:off x="4626204" y="3620564"/>
          <a:ext cx="2548550" cy="127427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900" kern="1200" dirty="0"/>
            <a:t>Stazioni appaltanti qualificate</a:t>
          </a:r>
        </a:p>
      </dsp:txBody>
      <dsp:txXfrm>
        <a:off x="4626204" y="3620564"/>
        <a:ext cx="2548550" cy="1274275"/>
      </dsp:txXfrm>
    </dsp:sp>
    <dsp:sp modelId="{14B1CD09-2C73-4984-AFC6-CE91F1738ACC}">
      <dsp:nvSpPr>
        <dsp:cNvPr id="0" name=""/>
        <dsp:cNvSpPr/>
      </dsp:nvSpPr>
      <dsp:spPr>
        <a:xfrm>
          <a:off x="1542458" y="1811093"/>
          <a:ext cx="2548550" cy="127427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900" kern="1200" dirty="0"/>
            <a:t>Centrali di committenza</a:t>
          </a:r>
        </a:p>
      </dsp:txBody>
      <dsp:txXfrm>
        <a:off x="1542458" y="1811093"/>
        <a:ext cx="2548550" cy="1274275"/>
      </dsp:txXfrm>
    </dsp:sp>
    <dsp:sp modelId="{F2F5B4C5-6735-4809-A732-BC7C00478362}">
      <dsp:nvSpPr>
        <dsp:cNvPr id="0" name=""/>
        <dsp:cNvSpPr/>
      </dsp:nvSpPr>
      <dsp:spPr>
        <a:xfrm>
          <a:off x="4626204" y="1811093"/>
          <a:ext cx="2548550" cy="127427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900" kern="1200" dirty="0"/>
            <a:t>Aggregazioni stazioni qualificate</a:t>
          </a:r>
        </a:p>
      </dsp:txBody>
      <dsp:txXfrm>
        <a:off x="4626204" y="1811093"/>
        <a:ext cx="2548550" cy="12742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0D978D-3C78-4D5C-96FC-B9568AAD3D87}">
      <dsp:nvSpPr>
        <dsp:cNvPr id="0" name=""/>
        <dsp:cNvSpPr/>
      </dsp:nvSpPr>
      <dsp:spPr>
        <a:xfrm>
          <a:off x="2009987" y="2302906"/>
          <a:ext cx="1853961" cy="18539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/>
            <a:t>PROCESSO DI ACQUISTO</a:t>
          </a:r>
        </a:p>
      </dsp:txBody>
      <dsp:txXfrm>
        <a:off x="2281493" y="2574412"/>
        <a:ext cx="1310949" cy="1310949"/>
      </dsp:txXfrm>
    </dsp:sp>
    <dsp:sp modelId="{6BCF58B3-5AA8-4C56-86BE-33A0C759A44C}">
      <dsp:nvSpPr>
        <dsp:cNvPr id="0" name=""/>
        <dsp:cNvSpPr/>
      </dsp:nvSpPr>
      <dsp:spPr>
        <a:xfrm rot="12900000">
          <a:off x="748058" y="1955855"/>
          <a:ext cx="1493412" cy="52837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8B28E7-1CD2-4E24-B9CC-1521DEB84DE2}">
      <dsp:nvSpPr>
        <dsp:cNvPr id="0" name=""/>
        <dsp:cNvSpPr/>
      </dsp:nvSpPr>
      <dsp:spPr>
        <a:xfrm>
          <a:off x="2467" y="1087246"/>
          <a:ext cx="1761263" cy="14090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/>
            <a:t>PROGRAMMAZIONE, STRATEGIA E MARKETING D’ACQUISTO</a:t>
          </a:r>
        </a:p>
      </dsp:txBody>
      <dsp:txXfrm>
        <a:off x="43735" y="1128514"/>
        <a:ext cx="1678727" cy="1326474"/>
      </dsp:txXfrm>
    </dsp:sp>
    <dsp:sp modelId="{52955A8D-102D-442A-B58D-CC7762056322}">
      <dsp:nvSpPr>
        <dsp:cNvPr id="0" name=""/>
        <dsp:cNvSpPr/>
      </dsp:nvSpPr>
      <dsp:spPr>
        <a:xfrm rot="16200000">
          <a:off x="2190262" y="1205091"/>
          <a:ext cx="1493412" cy="528378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45701B-695A-408C-812B-25C9DDEB3707}">
      <dsp:nvSpPr>
        <dsp:cNvPr id="0" name=""/>
        <dsp:cNvSpPr/>
      </dsp:nvSpPr>
      <dsp:spPr>
        <a:xfrm>
          <a:off x="2056336" y="18069"/>
          <a:ext cx="1761263" cy="140901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/>
            <a:t>SVOLGIMENTO GARA</a:t>
          </a:r>
        </a:p>
      </dsp:txBody>
      <dsp:txXfrm>
        <a:off x="2097604" y="59337"/>
        <a:ext cx="1678727" cy="1326474"/>
      </dsp:txXfrm>
    </dsp:sp>
    <dsp:sp modelId="{6EDF56A0-4941-49D8-B601-F6651AC93BC0}">
      <dsp:nvSpPr>
        <dsp:cNvPr id="0" name=""/>
        <dsp:cNvSpPr/>
      </dsp:nvSpPr>
      <dsp:spPr>
        <a:xfrm rot="19500000">
          <a:off x="3632465" y="1955855"/>
          <a:ext cx="1493412" cy="528378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61C106-9DD1-42B2-960E-4C03CAC1D88C}">
      <dsp:nvSpPr>
        <dsp:cNvPr id="0" name=""/>
        <dsp:cNvSpPr/>
      </dsp:nvSpPr>
      <dsp:spPr>
        <a:xfrm>
          <a:off x="4110206" y="1087246"/>
          <a:ext cx="1761263" cy="14090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/>
            <a:t>CONTROLLO E MONITORAGGIO</a:t>
          </a:r>
        </a:p>
      </dsp:txBody>
      <dsp:txXfrm>
        <a:off x="4151474" y="1128514"/>
        <a:ext cx="1678727" cy="13264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A6943-AFCA-4DD5-BF98-225558CAAAE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0048D-5C14-4BF9-BD56-E3272DBCD2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6860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0048D-5C14-4BF9-BD56-E3272DBCD2A9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0755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0048D-5C14-4BF9-BD56-E3272DBCD2A9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7887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0048D-5C14-4BF9-BD56-E3272DBCD2A9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3432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5BF1D01D-E7D2-3D4D-AC30-FF3CC3E487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1E31318-1F77-ED44-B34A-54B0A87D25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24299E9-B31E-F345-8548-A71D634546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FBB1359-911E-064D-B330-1C11F90A3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2D21D4-13DF-5A4E-9E89-D3C58F2CD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729C3AA-3AEC-A346-B0D9-FDFCD75C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id="{E91F9CA0-A202-5144-9941-1137E494CF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34470" b="31120"/>
          <a:stretch/>
        </p:blipFill>
        <p:spPr>
          <a:xfrm>
            <a:off x="8086344" y="86760"/>
            <a:ext cx="4105656" cy="34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928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ABE52EA-5A91-D243-BD68-57D4219B5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3ADC84B-8761-1C47-9209-9ABA9CB108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02D7420-CADD-6D44-9EFE-E219A9A73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2DB2A65-65A8-3C45-9A74-2CE6178C9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41A5D12-B9B1-DD40-9575-0FF5883A7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238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4C51B0E-FF67-094D-9C45-1F99A65CB5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694B881-FA4B-334B-9E82-4F55AB0B8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BD844B7-55F7-F549-B125-7A55379EA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909F021-0387-5246-B053-31CFAD3BB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E5564E1-3590-A745-AC8A-525F94F3B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2310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DAD00F-FA86-4047-834E-B1F3EC2F80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B531F9-0FC3-7446-BDA5-47CAE737D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54AE132-6FCE-9E4F-A9DC-5EC1B9727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67200FE-4414-E64D-958D-DAF52469A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B6BFD6F-03B2-274B-ACE6-2EE0D7DD7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6327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8D2088-2342-8242-949A-60EA85FE3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63E8E48-08BF-8443-9CC9-00EF1D1AA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060E365-FD76-2A40-8008-24B0DC000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26B0D79-6F6F-2843-BC7A-F1D717FA1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2063C2-94D0-8447-8810-4A327CD10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759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AB612D-895A-4549-A08B-7E6051045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1B89DA8-A976-0840-87F6-6664BB2B9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352E53-106B-F345-95AF-1DC70795B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7CEBFCA-EBE1-CA45-BCCA-73C717EB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63CAA84-FA02-7F46-9632-FFA6DA968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4002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0F3A74-B77C-7840-9581-83EFA2982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EBB60A5-4A3C-FB4D-9CB3-161AA86554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FE4E7CE-0EBD-5F44-96EE-EACF0EC6E4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52BA095-E5E3-0F46-95C8-709DB493F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07E69F5-3B50-1744-8F2F-88C86CCC0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5CFB4A4-6028-1445-838E-4B90BF651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751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82D59C-31BF-0240-920B-6E34EDB85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D18E350-D443-6C46-B8AF-4D2EA9175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BFD0123-D5B7-0148-A0D0-EEA802799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0E9F4DD-C594-9645-BFEF-16F188B4A8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A8C8DD7-86F0-D345-A1E2-5142D3D108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67094E9-602E-BA49-9866-3E33A8FD0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0C75592-C101-054B-B547-0CA6D1836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94CDC5B-62FC-8341-8570-A52E911F3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83093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8D120B-FFCA-EE44-BABE-B359BC40B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8CE6A52-B588-0244-8E6D-74E57B2A6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4179F83-B8FF-CA41-A842-97356FA7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DBD0BB2-A2C9-3F4E-B165-FE7BA4393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4979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28CC56E-AA9E-594C-985A-80ED75811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6C8361F-C81A-BE4D-9E10-BB7262447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2249FE6-7D00-1D41-9344-4C36E01F0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86472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5B0C01B-2CAD-2141-8123-3791C15A3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CAB7EDA-4586-F946-A265-6580AAE2B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9A6ECE8-EF92-0D49-A4A1-DE77DCD83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4277D22-A70E-7A41-895F-6CC2C93B8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8ED929A-57FA-1148-AF00-B7E7062B8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EDB7DCC-465A-3F4F-A98D-F6961CC6B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975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CB8F36-F46E-884D-8C0F-1DD7919E8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501D92-0F67-2B4F-8CE6-EF74C7B4A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8DFE6F9-60C9-C141-B487-5E3442A84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09405C3-F17F-3C47-8E58-A76860D6A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3910C6C-30E0-D242-879D-D4B7458ED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465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E96FE1-928C-1843-9956-1EC728358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161D81E-390F-114B-BB0F-8CDC2889AB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3BEC2B1-2121-B044-8CF8-4B3610BDCA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3F4AD4D-C35D-1C42-BCBE-D7D2D7CF5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33B8E8D-0D02-D94D-A081-D4F90294A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1C21E2C-2813-D846-BCA8-3E8FC4D1C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51035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451974-11E0-944F-B377-D34D89203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7D525A6-C729-9D4F-93D3-A31DE88AD8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17B7F34-C44B-A441-9E8E-8DB196C0F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097CC67-92B3-0F46-B763-5B173620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F5CD6A6-931F-C747-94F8-B3A538ECF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70680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E9ACB34-4F54-324B-A4A7-5257DD7B7B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494C91D-E5C3-614C-8CC6-415413C873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36F5CBC-0E29-3140-8E2E-4CFB99653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F5A6474-8CC4-AD4B-B817-38B9D8296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2346B2A-DB25-344E-A212-F36133D5E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B27895-C54F-7B44-B639-884153C17A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1762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30F9890-F11D-5B43-85E8-94ECF804E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C0817ED-EF50-A44A-9E3A-358FF44C9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4F812A1-3BF2-E64E-8FE5-B0510472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8E8EEA0-5DCE-7E4F-9777-F3B5F81DA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995190-0C33-B84A-B72A-1DA6133EC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7765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D56103-0FFB-3F4E-97AE-EB141718D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B6D7E18-E5FD-6A48-98BF-909213F0A8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E21D8DC-094B-C744-9F7D-AA1704DCC5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47D40FC-B811-0E4D-8F7F-25E6383CD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017A777-EC3D-D746-BAE3-39D5D9ABE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A19B497-E4A0-0B4E-AA9C-CF3D5D7C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170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A76CC5-C787-2843-89A7-E6AB5C3DD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F7F6242-593E-9C4E-A5DC-803A831A5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10CE067-9F7B-2245-BCD6-DBCA34DE1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98D9C19-F26D-E04F-89DA-05FD20C5CF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45D7414-2289-114A-95E9-C577A713E4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EC115EF-CCC8-BB46-BD46-9432A8343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5776770-97D1-7F47-A2D7-891E3BE77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F416557-2D55-F343-8548-8D54828A6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290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1B8E26-DEC5-6542-988F-6C130C1C2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7F60CD6-BC8D-2F4C-9317-8C3FA2B98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067C198-4D48-4F42-9243-B9DFA1858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59D5913-1C90-4344-8DAE-5F05B60DD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185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A5F1B4E0-C3FF-8749-AB87-F1FE667DF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C5FCFCC-F54B-FA48-A356-D56DC3683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E0B1B3D-EACB-B444-B56F-D73B18DC2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3060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883A04-FAEF-D442-8E81-E0CBFCD75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AA931D3-E06D-8A4D-9EBF-CC2A7051A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BF16D4E-F2C4-594C-878D-31A6536CE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BA3332-8937-0F42-9EF4-069D05949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1E2248F-CE78-204F-876F-F635F8CBA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925305-98B3-8A4B-8F7C-86411BC1E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764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E6A3D7-8FFA-2349-880B-03AA83A4C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9B49FD5-D282-8A4C-94CB-C32A5256C8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65755B4-B2F6-7C4D-97C1-6903AF3C02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4729333-55A5-7E4A-8DDA-8E15DAA6D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DE12C3D-0199-E04E-BF75-CE68B7CE8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4E374D-E679-2240-A19F-648941AD2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1360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59DE25-C0A2-9443-98CF-4421B11A75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3C333-FEAC-DD47-87B4-A91545478404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5197FAB-251C-4344-8E44-53ABEA9249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400B0DA-F0DD-A944-AA10-A692A9378F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33F01-1ACE-444F-814D-8B439A6E05F3}" type="slidenum">
              <a:rPr lang="it-IT" smtClean="0"/>
              <a:t>‹N›</a:t>
            </a:fld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22F5598-7908-30F8-1141-178ED6CFD87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4836160" cy="155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969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73244F0-9B53-6042-AF46-038D22B6E3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A7674-F6A2-3B41-9BCD-11C382483836}" type="datetimeFigureOut">
              <a:rPr lang="it-IT" smtClean="0"/>
              <a:t>03/07/2023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A2509E-62A4-294B-9994-D64708D7AC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39AE6E1E-7D5A-72AF-3FA5-1C26D8F58CD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2954098"/>
            <a:ext cx="12192000" cy="390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3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>
            <a:extLst>
              <a:ext uri="{FF2B5EF4-FFF2-40B4-BE49-F238E27FC236}">
                <a16:creationId xmlns:a16="http://schemas.microsoft.com/office/drawing/2014/main" id="{F198360B-C1FB-BC06-AF5A-F4F248FBA781}"/>
              </a:ext>
            </a:extLst>
          </p:cNvPr>
          <p:cNvSpPr/>
          <p:nvPr/>
        </p:nvSpPr>
        <p:spPr>
          <a:xfrm>
            <a:off x="135904" y="1739503"/>
            <a:ext cx="11946194" cy="4797696"/>
          </a:xfrm>
          <a:prstGeom prst="rect">
            <a:avLst/>
          </a:prstGeom>
          <a:solidFill>
            <a:schemeClr val="accent4">
              <a:lumMod val="20000"/>
              <a:lumOff val="8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9200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72"/>
            <a:endParaRPr lang="it-IT" sz="1400" b="1">
              <a:solidFill>
                <a:schemeClr val="tx1"/>
              </a:solidFill>
            </a:endParaRPr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05B4F6C1-7237-D840-BCD3-266F2FB3B973}"/>
              </a:ext>
            </a:extLst>
          </p:cNvPr>
          <p:cNvSpPr txBox="1">
            <a:spLocks/>
          </p:cNvSpPr>
          <p:nvPr/>
        </p:nvSpPr>
        <p:spPr>
          <a:xfrm>
            <a:off x="-41223" y="4922523"/>
            <a:ext cx="12192000" cy="6548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600" i="1" dirty="0"/>
              <a:t>a</a:t>
            </a:r>
            <a:r>
              <a:rPr lang="it-IT" sz="2600" i="1" dirty="0" smtClean="0"/>
              <a:t>vv. Donato </a:t>
            </a:r>
            <a:r>
              <a:rPr lang="it-IT" sz="2600" i="1" dirty="0"/>
              <a:t>Cavallo </a:t>
            </a:r>
            <a:r>
              <a:rPr lang="it-IT" sz="2600" i="1" dirty="0" smtClean="0"/>
              <a:t>- Direttore </a:t>
            </a:r>
            <a:r>
              <a:rPr lang="it-IT" sz="2600" i="1" dirty="0"/>
              <a:t>Generale ARIC </a:t>
            </a:r>
            <a:endParaRPr lang="it-IT" sz="2600" i="1" dirty="0" smtClean="0"/>
          </a:p>
          <a:p>
            <a:r>
              <a:rPr lang="it-IT" sz="2600" i="1" dirty="0" smtClean="0"/>
              <a:t>(Agenzia </a:t>
            </a:r>
            <a:r>
              <a:rPr lang="it-IT" sz="2600" i="1" dirty="0"/>
              <a:t>regionale di </a:t>
            </a:r>
            <a:r>
              <a:rPr lang="it-IT" sz="2600" i="1" dirty="0" smtClean="0"/>
              <a:t>Informatica </a:t>
            </a:r>
            <a:r>
              <a:rPr lang="it-IT" sz="2600" i="1" dirty="0"/>
              <a:t>e </a:t>
            </a:r>
            <a:r>
              <a:rPr lang="it-IT" sz="2600" i="1" dirty="0" smtClean="0"/>
              <a:t>Committenza </a:t>
            </a:r>
            <a:r>
              <a:rPr lang="it-IT" sz="2600" i="1" dirty="0"/>
              <a:t>Abruzzo)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0241936-4D1A-C946-8B70-6B1A80E3308D}"/>
              </a:ext>
            </a:extLst>
          </p:cNvPr>
          <p:cNvSpPr txBox="1"/>
          <p:nvPr/>
        </p:nvSpPr>
        <p:spPr>
          <a:xfrm>
            <a:off x="-41223" y="3042950"/>
            <a:ext cx="1227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solidFill>
                  <a:srgbClr val="072160"/>
                </a:solidFill>
              </a:rPr>
              <a:t>LA QUALIFICAZIONE DELLE STAZIONI APPALTANTI</a:t>
            </a:r>
            <a:endParaRPr lang="it-IT" sz="4000" b="1" dirty="0">
              <a:solidFill>
                <a:srgbClr val="07216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26142" y="61389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/>
              <a:t>CORSO DI STUDI – IL NUOVO CODICE DEI CONTRATTI PUBBLICI – L’AQUILA – MAGGIO/GIUGNO 2023. </a:t>
            </a:r>
          </a:p>
        </p:txBody>
      </p:sp>
      <p:pic>
        <p:nvPicPr>
          <p:cNvPr id="1026" name="Picture 2" descr="Anteprima imma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394" y="613896"/>
            <a:ext cx="15621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57A1C38B-9E52-6886-84EF-9D6D19AD50E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346" y="197057"/>
            <a:ext cx="1117235" cy="105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326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>
            <a:extLst>
              <a:ext uri="{FF2B5EF4-FFF2-40B4-BE49-F238E27FC236}">
                <a16:creationId xmlns:a16="http://schemas.microsoft.com/office/drawing/2014/main" id="{F198360B-C1FB-BC06-AF5A-F4F248FBA781}"/>
              </a:ext>
            </a:extLst>
          </p:cNvPr>
          <p:cNvSpPr/>
          <p:nvPr/>
        </p:nvSpPr>
        <p:spPr>
          <a:xfrm>
            <a:off x="147484" y="1463540"/>
            <a:ext cx="11934614" cy="5309353"/>
          </a:xfrm>
          <a:prstGeom prst="rect">
            <a:avLst/>
          </a:prstGeom>
          <a:solidFill>
            <a:schemeClr val="accent4">
              <a:lumMod val="20000"/>
              <a:lumOff val="8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9200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72"/>
            <a:endParaRPr lang="it-IT" sz="1400" b="1">
              <a:solidFill>
                <a:schemeClr val="tx1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344130" y="1823267"/>
            <a:ext cx="5161164" cy="480131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b="1" u="sng" dirty="0">
                <a:solidFill>
                  <a:schemeClr val="accent6"/>
                </a:solidFill>
              </a:rPr>
              <a:t>Non dovranno presentare la domanda di qualificazione</a:t>
            </a:r>
            <a:r>
              <a:rPr lang="it-IT" dirty="0"/>
              <a:t>, in quanto iscritti di diritto nell'Elenco ai </a:t>
            </a:r>
            <a:r>
              <a:rPr lang="it-IT" dirty="0" smtClean="0"/>
              <a:t>sensi dell’art</a:t>
            </a:r>
            <a:r>
              <a:rPr lang="it-IT" dirty="0"/>
              <a:t>. 63, comma 4 del d.lgs. n. 36/2023, i seguenti soggetti:</a:t>
            </a:r>
          </a:p>
          <a:p>
            <a:r>
              <a:rPr lang="it-IT" dirty="0"/>
              <a:t>- Ministero delle infrastrutture e dei trasporti, compresi i Provveditorati interregionali per le</a:t>
            </a:r>
          </a:p>
          <a:p>
            <a:r>
              <a:rPr lang="it-IT" dirty="0"/>
              <a:t>opere pubbliche,</a:t>
            </a:r>
          </a:p>
          <a:p>
            <a:r>
              <a:rPr lang="it-IT" dirty="0"/>
              <a:t>- </a:t>
            </a:r>
            <a:r>
              <a:rPr lang="it-IT" b="1" u="sng" dirty="0" err="1"/>
              <a:t>Consip</a:t>
            </a:r>
            <a:r>
              <a:rPr lang="it-IT" b="1" u="sng" dirty="0"/>
              <a:t> S.p.a.,</a:t>
            </a:r>
          </a:p>
          <a:p>
            <a:r>
              <a:rPr lang="it-IT" dirty="0"/>
              <a:t>- </a:t>
            </a:r>
            <a:r>
              <a:rPr lang="it-IT" dirty="0" err="1"/>
              <a:t>Invitalia</a:t>
            </a:r>
            <a:r>
              <a:rPr lang="it-IT" dirty="0"/>
              <a:t> –</a:t>
            </a:r>
          </a:p>
          <a:p>
            <a:r>
              <a:rPr lang="it-IT" dirty="0"/>
              <a:t>- Agenzia nazionale per l'attrazione degli investimenti e lo sviluppo d'impresa S.p.a.,</a:t>
            </a:r>
          </a:p>
          <a:p>
            <a:r>
              <a:rPr lang="it-IT" dirty="0"/>
              <a:t>- Difesa servizi S.p.A.,</a:t>
            </a:r>
          </a:p>
          <a:p>
            <a:r>
              <a:rPr lang="it-IT" dirty="0"/>
              <a:t>- Agenzia del demanio,</a:t>
            </a:r>
          </a:p>
          <a:p>
            <a:r>
              <a:rPr lang="it-IT" dirty="0"/>
              <a:t>- </a:t>
            </a:r>
            <a:r>
              <a:rPr lang="it-IT" b="1" u="sng" dirty="0"/>
              <a:t>Soggetti aggregatori </a:t>
            </a:r>
            <a:r>
              <a:rPr lang="it-IT" dirty="0"/>
              <a:t>di cui all'articolo 9 del decreto-legge 24 aprile 2014, n. 66, convertito, con</a:t>
            </a:r>
          </a:p>
          <a:p>
            <a:r>
              <a:rPr lang="it-IT" dirty="0"/>
              <a:t>modificazioni, dalla legge 23 giugno 2014, n. </a:t>
            </a:r>
            <a:r>
              <a:rPr lang="it-IT" dirty="0" smtClean="0"/>
              <a:t>89</a:t>
            </a:r>
          </a:p>
          <a:p>
            <a:r>
              <a:rPr lang="it-IT" dirty="0" smtClean="0"/>
              <a:t>- Sport </a:t>
            </a:r>
            <a:r>
              <a:rPr lang="it-IT" dirty="0"/>
              <a:t>e salute S.p.a.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E78FEE1-122C-0B41-9975-961E39A7F47F}"/>
              </a:ext>
            </a:extLst>
          </p:cNvPr>
          <p:cNvSpPr txBox="1"/>
          <p:nvPr/>
        </p:nvSpPr>
        <p:spPr>
          <a:xfrm>
            <a:off x="244156" y="724564"/>
            <a:ext cx="3462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72160"/>
                </a:solidFill>
              </a:rPr>
              <a:t>CHI DEVE QUALIFICARSI</a:t>
            </a:r>
            <a:endParaRPr lang="it-IT" sz="2400" b="1" dirty="0">
              <a:solidFill>
                <a:srgbClr val="072160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713520" y="1636459"/>
            <a:ext cx="6163848" cy="221599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b="1" u="sng" dirty="0">
                <a:solidFill>
                  <a:schemeClr val="accent6"/>
                </a:solidFill>
              </a:rPr>
              <a:t>La qualificazione si applica a tutte le stazioni appaltanti</a:t>
            </a:r>
            <a:r>
              <a:rPr lang="it-IT" b="1" dirty="0"/>
              <a:t>, ovvero a qualsiasi soggetto, pubblico o privato, che affida contratti di appalto di lavori, servizi e forniture e che è comunque tenuto, nella scelta del contraente, al rispetto del </a:t>
            </a:r>
            <a:r>
              <a:rPr lang="it-IT" b="1" dirty="0" smtClean="0"/>
              <a:t>Codice (ANCHE LE SOCIETA’ IN HOUSE). </a:t>
            </a:r>
            <a:r>
              <a:rPr lang="it-IT" sz="1600" dirty="0" smtClean="0"/>
              <a:t>A </a:t>
            </a:r>
            <a:r>
              <a:rPr lang="it-IT" sz="1600" dirty="0"/>
              <a:t>mente dell’articolo 62, comma 17, del codice dei contratti pubblici sono espressamente esclusi gli Enti aggiudicatori, ossia le imprese pubbliche e i soggetti privati titolari di diritti speciali o esclusivi</a:t>
            </a:r>
          </a:p>
        </p:txBody>
      </p:sp>
      <p:sp>
        <p:nvSpPr>
          <p:cNvPr id="3" name="Rettangolo 2"/>
          <p:cNvSpPr/>
          <p:nvPr/>
        </p:nvSpPr>
        <p:spPr>
          <a:xfrm>
            <a:off x="3706376" y="324768"/>
            <a:ext cx="8102166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1600" dirty="0">
                <a:solidFill>
                  <a:srgbClr val="FF0000"/>
                </a:solidFill>
              </a:rPr>
              <a:t>L’iscrizione all’Elenco delle stazioni appaltanti, il procedimento di iscrizione e la gestione dello stesso Elenco avvengono </a:t>
            </a:r>
            <a:r>
              <a:rPr lang="it-IT" sz="2000" b="1" dirty="0">
                <a:solidFill>
                  <a:srgbClr val="FF0000"/>
                </a:solidFill>
              </a:rPr>
              <a:t>a cura del RASA </a:t>
            </a:r>
            <a:r>
              <a:rPr lang="it-IT" sz="1600" dirty="0">
                <a:solidFill>
                  <a:srgbClr val="FF0000"/>
                </a:solidFill>
              </a:rPr>
              <a:t>attraverso il servizio “Qualificazione delle stazioni appaltanti” reso disponibile, a partire dal 1 giugno p.v., nella sezione dei servizi per le pubbliche amministrazioni del portale (www.anticorruzione.it). </a:t>
            </a:r>
          </a:p>
        </p:txBody>
      </p:sp>
      <p:sp>
        <p:nvSpPr>
          <p:cNvPr id="7" name="Rettangolo 6"/>
          <p:cNvSpPr/>
          <p:nvPr/>
        </p:nvSpPr>
        <p:spPr>
          <a:xfrm>
            <a:off x="5713520" y="3712645"/>
            <a:ext cx="6163848" cy="28931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b="1" dirty="0"/>
              <a:t>La qualificazione </a:t>
            </a:r>
            <a:r>
              <a:rPr lang="it-IT" b="1" u="sng" dirty="0">
                <a:solidFill>
                  <a:schemeClr val="accent6"/>
                </a:solidFill>
              </a:rPr>
              <a:t>con riserva </a:t>
            </a:r>
            <a:r>
              <a:rPr lang="it-IT" b="1" dirty="0"/>
              <a:t>si applica, a richiesta delle amministrazioni interessate, alle seguenti stazioni appaltanti, comunque denominate: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/>
              <a:t>unioni </a:t>
            </a:r>
            <a:r>
              <a:rPr lang="it-IT" sz="1600" dirty="0"/>
              <a:t>di comuni disciplinate dal Titolo II, capo IV del TUEL, comprensive delle Comunità montane, insulari ed arcipelago;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province;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città metropolitane,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comuni capoluogo di provincia;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regioni;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Stazioni Uniche Appaltanti (SUA) e Centrali Uniche di Committenza (CUC) costituite dagli enti di cui sopra.</a:t>
            </a:r>
          </a:p>
        </p:txBody>
      </p:sp>
    </p:spTree>
    <p:extLst>
      <p:ext uri="{BB962C8B-B14F-4D97-AF65-F5344CB8AC3E}">
        <p14:creationId xmlns:p14="http://schemas.microsoft.com/office/powerpoint/2010/main" val="1491846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35743" y="1876460"/>
            <a:ext cx="9783096" cy="3477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000" dirty="0"/>
              <a:t>L’ANAC, per accertati casi di gravi violazioni può irrogare una </a:t>
            </a:r>
            <a:r>
              <a:rPr lang="it-IT" sz="2000" b="1" dirty="0"/>
              <a:t>sanzione entro il limite minimo di euro 500 euro e il limite massimo di euro 1 milione e, nei casi più gravi, disporre la sospensione della qualificazione precedentemente ottenuta. </a:t>
            </a:r>
            <a:endParaRPr lang="it-IT" sz="2000" b="1" dirty="0" smtClean="0"/>
          </a:p>
          <a:p>
            <a:endParaRPr lang="it-IT" sz="2000" dirty="0"/>
          </a:p>
          <a:p>
            <a:r>
              <a:rPr lang="it-IT" sz="2000" dirty="0" smtClean="0"/>
              <a:t>Costituiscono </a:t>
            </a:r>
            <a:r>
              <a:rPr lang="it-IT" sz="2000" dirty="0"/>
              <a:t>gravi violazioni le dichiarazioni dolosamente tese a dimostrare il possesso di requisiti di qualificazione non sussistenti, ivi comprese, in particolare</a:t>
            </a:r>
            <a:r>
              <a:rPr lang="it-IT" sz="2000" dirty="0" smtClean="0"/>
              <a:t>:</a:t>
            </a:r>
          </a:p>
          <a:p>
            <a:r>
              <a:rPr lang="it-IT" sz="2000" dirty="0" smtClean="0"/>
              <a:t> </a:t>
            </a:r>
            <a:r>
              <a:rPr lang="it-IT" sz="2000" dirty="0"/>
              <a:t>a) per le centrali di committenza, la dichiarata presenza di un’organizzazione stabile nella quale il personale continui di fatto a operare per l’amministrazione di provenienza; </a:t>
            </a:r>
            <a:endParaRPr lang="it-IT" sz="2000" dirty="0" smtClean="0"/>
          </a:p>
          <a:p>
            <a:r>
              <a:rPr lang="it-IT" sz="2000" dirty="0" smtClean="0"/>
              <a:t>b</a:t>
            </a:r>
            <a:r>
              <a:rPr lang="it-IT" sz="2000" dirty="0"/>
              <a:t>) per le stazioni appaltanti e le centrali di committenza, la dichiarata presenza di personale addetto alla struttura organizzativa stabile, che sia di fatto impegnato in altre attività; </a:t>
            </a:r>
            <a:endParaRPr lang="it-IT" sz="2000" dirty="0" smtClean="0"/>
          </a:p>
          <a:p>
            <a:r>
              <a:rPr lang="it-IT" sz="2000" dirty="0" smtClean="0"/>
              <a:t>c</a:t>
            </a:r>
            <a:r>
              <a:rPr lang="it-IT" sz="2000" dirty="0"/>
              <a:t>) la mancata comunicazione all’ANAC della perdita dei requisiti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E78FEE1-122C-0B41-9975-961E39A7F47F}"/>
              </a:ext>
            </a:extLst>
          </p:cNvPr>
          <p:cNvSpPr txBox="1"/>
          <p:nvPr/>
        </p:nvSpPr>
        <p:spPr>
          <a:xfrm>
            <a:off x="244156" y="724564"/>
            <a:ext cx="346260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072160"/>
                </a:solidFill>
              </a:rPr>
              <a:t>LE SANZIONI</a:t>
            </a:r>
            <a:endParaRPr lang="it-IT" sz="2400" b="1" dirty="0">
              <a:solidFill>
                <a:srgbClr val="072160"/>
              </a:solidFill>
            </a:endParaRPr>
          </a:p>
        </p:txBody>
      </p:sp>
      <p:cxnSp>
        <p:nvCxnSpPr>
          <p:cNvPr id="5" name="Connettore 4 4"/>
          <p:cNvCxnSpPr>
            <a:stCxn id="3" idx="2"/>
            <a:endCxn id="2" idx="0"/>
          </p:cNvCxnSpPr>
          <p:nvPr/>
        </p:nvCxnSpPr>
        <p:spPr>
          <a:xfrm rot="16200000" flipH="1">
            <a:off x="3506260" y="-344572"/>
            <a:ext cx="690231" cy="375183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501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>
            <a:extLst>
              <a:ext uri="{FF2B5EF4-FFF2-40B4-BE49-F238E27FC236}">
                <a16:creationId xmlns:a16="http://schemas.microsoft.com/office/drawing/2014/main" id="{C3E9BBFA-6CE4-6977-F40A-A0E443A47425}"/>
              </a:ext>
            </a:extLst>
          </p:cNvPr>
          <p:cNvSpPr/>
          <p:nvPr/>
        </p:nvSpPr>
        <p:spPr>
          <a:xfrm>
            <a:off x="4546554" y="1664924"/>
            <a:ext cx="6991349" cy="4797696"/>
          </a:xfrm>
          <a:prstGeom prst="rect">
            <a:avLst/>
          </a:prstGeom>
          <a:solidFill>
            <a:schemeClr val="accent4">
              <a:lumMod val="20000"/>
              <a:lumOff val="8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9200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72"/>
            <a:endParaRPr lang="it-IT" sz="1400" b="1">
              <a:solidFill>
                <a:schemeClr val="tx1"/>
              </a:solidFill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3DB2A4A4-C3EE-DB86-DEF9-B292E39210B0}"/>
              </a:ext>
            </a:extLst>
          </p:cNvPr>
          <p:cNvSpPr/>
          <p:nvPr/>
        </p:nvSpPr>
        <p:spPr>
          <a:xfrm>
            <a:off x="609601" y="1664924"/>
            <a:ext cx="3962400" cy="4797696"/>
          </a:xfrm>
          <a:prstGeom prst="rect">
            <a:avLst/>
          </a:prstGeom>
          <a:solidFill>
            <a:schemeClr val="accent4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7" rIns="720000" bIns="45707" rtlCol="0" anchor="t"/>
          <a:lstStyle/>
          <a:p>
            <a:pPr defTabSz="914172"/>
            <a:endParaRPr lang="it-IT" sz="1600">
              <a:solidFill>
                <a:schemeClr val="tx1"/>
              </a:solidFill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341EB13-90E7-C986-0CDB-9D849430830B}"/>
              </a:ext>
            </a:extLst>
          </p:cNvPr>
          <p:cNvSpPr txBox="1"/>
          <p:nvPr/>
        </p:nvSpPr>
        <p:spPr>
          <a:xfrm>
            <a:off x="894863" y="2185184"/>
            <a:ext cx="3391876" cy="280076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it-IT" sz="1600" b="1" dirty="0" smtClean="0"/>
              <a:t>La qualificazione </a:t>
            </a:r>
            <a:r>
              <a:rPr lang="it-IT" sz="1600" b="1" dirty="0"/>
              <a:t>è necessaria per gli affidamenti di contratti di lavori di importo superiore a 500 </a:t>
            </a:r>
            <a:r>
              <a:rPr lang="it-IT" sz="1600" b="1" dirty="0" smtClean="0"/>
              <a:t>mila euro </a:t>
            </a:r>
            <a:r>
              <a:rPr lang="it-IT" sz="1600" b="1" dirty="0"/>
              <a:t>e di servizi e forniture d’importo superiore alle soglie previste per gli affidamenti diretti </a:t>
            </a:r>
            <a:r>
              <a:rPr lang="it-IT" sz="1600" dirty="0" smtClean="0"/>
              <a:t>mentre non </a:t>
            </a:r>
            <a:r>
              <a:rPr lang="it-IT" sz="1600" dirty="0"/>
              <a:t>è necessaria la qualificazione per l’effettuazione di ordini a valere su strumenti di </a:t>
            </a:r>
            <a:r>
              <a:rPr lang="it-IT" sz="1600" dirty="0" smtClean="0"/>
              <a:t>acquisto messi </a:t>
            </a:r>
            <a:r>
              <a:rPr lang="it-IT" sz="1600" dirty="0"/>
              <a:t>a disposizione dalle centrali di committenza e dai soggetti aggregatori</a:t>
            </a:r>
            <a:endParaRPr lang="it-IT" sz="1400" i="1" dirty="0"/>
          </a:p>
        </p:txBody>
      </p:sp>
      <p:sp>
        <p:nvSpPr>
          <p:cNvPr id="19" name="Freeform: Shape 3">
            <a:extLst>
              <a:ext uri="{FF2B5EF4-FFF2-40B4-BE49-F238E27FC236}">
                <a16:creationId xmlns:a16="http://schemas.microsoft.com/office/drawing/2014/main" id="{5716D95F-A8ED-FABC-4B49-8ECB26A8E4D7}"/>
              </a:ext>
            </a:extLst>
          </p:cNvPr>
          <p:cNvSpPr/>
          <p:nvPr/>
        </p:nvSpPr>
        <p:spPr>
          <a:xfrm flipH="1">
            <a:off x="5854141" y="3020875"/>
            <a:ext cx="5449865" cy="930894"/>
          </a:xfrm>
          <a:custGeom>
            <a:avLst/>
            <a:gdLst>
              <a:gd name="connsiteX0" fmla="*/ 5145513 w 5628288"/>
              <a:gd name="connsiteY0" fmla="*/ 0 h 965551"/>
              <a:gd name="connsiteX1" fmla="*/ 4908331 w 5628288"/>
              <a:gd name="connsiteY1" fmla="*/ 0 h 965551"/>
              <a:gd name="connsiteX2" fmla="*/ 4261944 w 5628288"/>
              <a:gd name="connsiteY2" fmla="*/ 0 h 965551"/>
              <a:gd name="connsiteX3" fmla="*/ 0 w 5628288"/>
              <a:gd name="connsiteY3" fmla="*/ 0 h 965551"/>
              <a:gd name="connsiteX4" fmla="*/ 0 w 5628288"/>
              <a:gd name="connsiteY4" fmla="*/ 965551 h 965551"/>
              <a:gd name="connsiteX5" fmla="*/ 4261944 w 5628288"/>
              <a:gd name="connsiteY5" fmla="*/ 965551 h 965551"/>
              <a:gd name="connsiteX6" fmla="*/ 4908331 w 5628288"/>
              <a:gd name="connsiteY6" fmla="*/ 965551 h 965551"/>
              <a:gd name="connsiteX7" fmla="*/ 5145513 w 5628288"/>
              <a:gd name="connsiteY7" fmla="*/ 965551 h 965551"/>
              <a:gd name="connsiteX8" fmla="*/ 5628288 w 5628288"/>
              <a:gd name="connsiteY8" fmla="*/ 482776 h 96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288" h="965551">
                <a:moveTo>
                  <a:pt x="5145513" y="0"/>
                </a:moveTo>
                <a:lnTo>
                  <a:pt x="4908331" y="0"/>
                </a:lnTo>
                <a:lnTo>
                  <a:pt x="4261944" y="0"/>
                </a:lnTo>
                <a:lnTo>
                  <a:pt x="0" y="0"/>
                </a:lnTo>
                <a:lnTo>
                  <a:pt x="0" y="965551"/>
                </a:lnTo>
                <a:lnTo>
                  <a:pt x="4261944" y="965551"/>
                </a:lnTo>
                <a:lnTo>
                  <a:pt x="4908331" y="965551"/>
                </a:lnTo>
                <a:lnTo>
                  <a:pt x="5145513" y="965551"/>
                </a:lnTo>
                <a:lnTo>
                  <a:pt x="5628288" y="4827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6000" rtlCol="0" anchor="ctr">
            <a:noAutofit/>
          </a:bodyPr>
          <a:lstStyle/>
          <a:p>
            <a:pPr lvl="0">
              <a:defRPr/>
            </a:pPr>
            <a:r>
              <a:rPr lang="it-IT" sz="1600" b="1" dirty="0" smtClean="0">
                <a:solidFill>
                  <a:srgbClr val="1482AC"/>
                </a:solidFill>
              </a:rPr>
              <a:t>alla </a:t>
            </a:r>
            <a:r>
              <a:rPr lang="it-IT" sz="1600" b="1" dirty="0">
                <a:solidFill>
                  <a:srgbClr val="1482AC"/>
                </a:solidFill>
              </a:rPr>
              <a:t>data del 1 luglio 2023 interverrà </a:t>
            </a:r>
            <a:r>
              <a:rPr lang="it-IT" sz="1600" b="1" dirty="0" smtClean="0">
                <a:solidFill>
                  <a:srgbClr val="1482AC"/>
                </a:solidFill>
              </a:rPr>
              <a:t>il blocco </a:t>
            </a:r>
            <a:r>
              <a:rPr lang="it-IT" sz="1600" b="1" dirty="0">
                <a:solidFill>
                  <a:srgbClr val="1482AC"/>
                </a:solidFill>
              </a:rPr>
              <a:t>del rilascio del CIG per le stazioni appaltanti non </a:t>
            </a:r>
            <a:r>
              <a:rPr lang="it-IT" sz="1600" b="1" dirty="0" smtClean="0">
                <a:solidFill>
                  <a:srgbClr val="1482AC"/>
                </a:solidFill>
              </a:rPr>
              <a:t>qualificate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0" name="Freeform: Shape 5">
            <a:extLst>
              <a:ext uri="{FF2B5EF4-FFF2-40B4-BE49-F238E27FC236}">
                <a16:creationId xmlns:a16="http://schemas.microsoft.com/office/drawing/2014/main" id="{69C055C7-9EA7-FFA8-C41D-14E1DC4E5E79}"/>
              </a:ext>
            </a:extLst>
          </p:cNvPr>
          <p:cNvSpPr/>
          <p:nvPr/>
        </p:nvSpPr>
        <p:spPr>
          <a:xfrm flipH="1">
            <a:off x="5854141" y="4202983"/>
            <a:ext cx="5449865" cy="930894"/>
          </a:xfrm>
          <a:custGeom>
            <a:avLst/>
            <a:gdLst>
              <a:gd name="connsiteX0" fmla="*/ 5145513 w 5628288"/>
              <a:gd name="connsiteY0" fmla="*/ 0 h 965551"/>
              <a:gd name="connsiteX1" fmla="*/ 4908331 w 5628288"/>
              <a:gd name="connsiteY1" fmla="*/ 0 h 965551"/>
              <a:gd name="connsiteX2" fmla="*/ 4261944 w 5628288"/>
              <a:gd name="connsiteY2" fmla="*/ 0 h 965551"/>
              <a:gd name="connsiteX3" fmla="*/ 0 w 5628288"/>
              <a:gd name="connsiteY3" fmla="*/ 0 h 965551"/>
              <a:gd name="connsiteX4" fmla="*/ 0 w 5628288"/>
              <a:gd name="connsiteY4" fmla="*/ 965551 h 965551"/>
              <a:gd name="connsiteX5" fmla="*/ 4261944 w 5628288"/>
              <a:gd name="connsiteY5" fmla="*/ 965551 h 965551"/>
              <a:gd name="connsiteX6" fmla="*/ 4908331 w 5628288"/>
              <a:gd name="connsiteY6" fmla="*/ 965551 h 965551"/>
              <a:gd name="connsiteX7" fmla="*/ 5145513 w 5628288"/>
              <a:gd name="connsiteY7" fmla="*/ 965551 h 965551"/>
              <a:gd name="connsiteX8" fmla="*/ 5628288 w 5628288"/>
              <a:gd name="connsiteY8" fmla="*/ 482776 h 96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288" h="965551">
                <a:moveTo>
                  <a:pt x="5145513" y="0"/>
                </a:moveTo>
                <a:lnTo>
                  <a:pt x="4908331" y="0"/>
                </a:lnTo>
                <a:lnTo>
                  <a:pt x="4261944" y="0"/>
                </a:lnTo>
                <a:lnTo>
                  <a:pt x="0" y="0"/>
                </a:lnTo>
                <a:lnTo>
                  <a:pt x="0" y="965551"/>
                </a:lnTo>
                <a:lnTo>
                  <a:pt x="4261944" y="965551"/>
                </a:lnTo>
                <a:lnTo>
                  <a:pt x="4908331" y="965551"/>
                </a:lnTo>
                <a:lnTo>
                  <a:pt x="5145513" y="965551"/>
                </a:lnTo>
                <a:lnTo>
                  <a:pt x="5628288" y="4827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6000" rtlCol="0" anchor="ctr">
            <a:noAutofit/>
          </a:bodyPr>
          <a:lstStyle/>
          <a:p>
            <a:pPr lvl="0">
              <a:defRPr/>
            </a:pPr>
            <a:r>
              <a:rPr lang="it-IT" sz="1600" b="1" dirty="0">
                <a:solidFill>
                  <a:srgbClr val="1D9BA1"/>
                </a:solidFill>
              </a:rPr>
              <a:t>sanzione entro il limite minimo di euro 500 euro e il limite massimo di euro 1 milione e, nei casi più gravi, disporre la sospensione della qualificazione precedentemente ottenuta. </a:t>
            </a:r>
          </a:p>
        </p:txBody>
      </p:sp>
      <p:sp>
        <p:nvSpPr>
          <p:cNvPr id="21" name="Arrow: Chevron 2">
            <a:extLst>
              <a:ext uri="{FF2B5EF4-FFF2-40B4-BE49-F238E27FC236}">
                <a16:creationId xmlns:a16="http://schemas.microsoft.com/office/drawing/2014/main" id="{64236761-D99C-6F0B-C2C6-A1A175235A6C}"/>
              </a:ext>
            </a:extLst>
          </p:cNvPr>
          <p:cNvSpPr/>
          <p:nvPr/>
        </p:nvSpPr>
        <p:spPr>
          <a:xfrm flipH="1">
            <a:off x="4838925" y="3020875"/>
            <a:ext cx="1323029" cy="930894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i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Arrow: Chevron 4">
            <a:extLst>
              <a:ext uri="{FF2B5EF4-FFF2-40B4-BE49-F238E27FC236}">
                <a16:creationId xmlns:a16="http://schemas.microsoft.com/office/drawing/2014/main" id="{352DD930-4DBF-6EB8-12E2-8203F521D7B2}"/>
              </a:ext>
            </a:extLst>
          </p:cNvPr>
          <p:cNvSpPr/>
          <p:nvPr/>
        </p:nvSpPr>
        <p:spPr>
          <a:xfrm flipH="1">
            <a:off x="4838925" y="4202983"/>
            <a:ext cx="1323029" cy="930894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i="1">
                <a:solidFill>
                  <a:schemeClr val="bg1"/>
                </a:solidFill>
              </a:rPr>
              <a:t>2</a:t>
            </a:r>
            <a:endParaRPr lang="it-IT" b="1" i="1">
              <a:solidFill>
                <a:schemeClr val="bg1"/>
              </a:solidFill>
            </a:endParaRPr>
          </a:p>
        </p:txBody>
      </p:sp>
      <p:sp>
        <p:nvSpPr>
          <p:cNvPr id="23" name="Arrow: Chevron 6">
            <a:extLst>
              <a:ext uri="{FF2B5EF4-FFF2-40B4-BE49-F238E27FC236}">
                <a16:creationId xmlns:a16="http://schemas.microsoft.com/office/drawing/2014/main" id="{68E2DA7C-2AF7-EEE9-5FAD-BF398DDA6F4A}"/>
              </a:ext>
            </a:extLst>
          </p:cNvPr>
          <p:cNvSpPr/>
          <p:nvPr/>
        </p:nvSpPr>
        <p:spPr>
          <a:xfrm flipH="1">
            <a:off x="4838925" y="5385091"/>
            <a:ext cx="1323029" cy="930894"/>
          </a:xfrm>
          <a:prstGeom prst="chevron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i="1">
                <a:solidFill>
                  <a:schemeClr val="bg1"/>
                </a:solidFill>
              </a:rPr>
              <a:t>3</a:t>
            </a:r>
            <a:endParaRPr lang="it-IT" b="1" i="1">
              <a:solidFill>
                <a:schemeClr val="bg1"/>
              </a:solidFill>
            </a:endParaRPr>
          </a:p>
        </p:txBody>
      </p:sp>
      <p:sp>
        <p:nvSpPr>
          <p:cNvPr id="24" name="Freeform: Shape 7">
            <a:extLst>
              <a:ext uri="{FF2B5EF4-FFF2-40B4-BE49-F238E27FC236}">
                <a16:creationId xmlns:a16="http://schemas.microsoft.com/office/drawing/2014/main" id="{07D0BCD0-09A5-DAEE-ED55-5F2FC4FB9A57}"/>
              </a:ext>
            </a:extLst>
          </p:cNvPr>
          <p:cNvSpPr/>
          <p:nvPr/>
        </p:nvSpPr>
        <p:spPr>
          <a:xfrm flipH="1">
            <a:off x="5854141" y="5385091"/>
            <a:ext cx="5449865" cy="930894"/>
          </a:xfrm>
          <a:custGeom>
            <a:avLst/>
            <a:gdLst>
              <a:gd name="connsiteX0" fmla="*/ 5145513 w 5628288"/>
              <a:gd name="connsiteY0" fmla="*/ 0 h 965551"/>
              <a:gd name="connsiteX1" fmla="*/ 4908331 w 5628288"/>
              <a:gd name="connsiteY1" fmla="*/ 0 h 965551"/>
              <a:gd name="connsiteX2" fmla="*/ 4261944 w 5628288"/>
              <a:gd name="connsiteY2" fmla="*/ 0 h 965551"/>
              <a:gd name="connsiteX3" fmla="*/ 0 w 5628288"/>
              <a:gd name="connsiteY3" fmla="*/ 0 h 965551"/>
              <a:gd name="connsiteX4" fmla="*/ 0 w 5628288"/>
              <a:gd name="connsiteY4" fmla="*/ 965551 h 965551"/>
              <a:gd name="connsiteX5" fmla="*/ 4261944 w 5628288"/>
              <a:gd name="connsiteY5" fmla="*/ 965551 h 965551"/>
              <a:gd name="connsiteX6" fmla="*/ 4908331 w 5628288"/>
              <a:gd name="connsiteY6" fmla="*/ 965551 h 965551"/>
              <a:gd name="connsiteX7" fmla="*/ 5145513 w 5628288"/>
              <a:gd name="connsiteY7" fmla="*/ 965551 h 965551"/>
              <a:gd name="connsiteX8" fmla="*/ 5628288 w 5628288"/>
              <a:gd name="connsiteY8" fmla="*/ 482776 h 96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288" h="965551">
                <a:moveTo>
                  <a:pt x="5145513" y="0"/>
                </a:moveTo>
                <a:lnTo>
                  <a:pt x="4908331" y="0"/>
                </a:lnTo>
                <a:lnTo>
                  <a:pt x="4261944" y="0"/>
                </a:lnTo>
                <a:lnTo>
                  <a:pt x="0" y="0"/>
                </a:lnTo>
                <a:lnTo>
                  <a:pt x="0" y="965551"/>
                </a:lnTo>
                <a:lnTo>
                  <a:pt x="4261944" y="965551"/>
                </a:lnTo>
                <a:lnTo>
                  <a:pt x="4908331" y="965551"/>
                </a:lnTo>
                <a:lnTo>
                  <a:pt x="5145513" y="965551"/>
                </a:lnTo>
                <a:lnTo>
                  <a:pt x="5628288" y="4827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6000" rtlCol="0" anchor="ctr">
            <a:noAutofit/>
          </a:bodyPr>
          <a:lstStyle/>
          <a:p>
            <a:pPr lvl="0">
              <a:defRPr/>
            </a:pPr>
            <a:r>
              <a:rPr lang="it-IT" sz="1600" b="1" dirty="0">
                <a:solidFill>
                  <a:srgbClr val="13676C"/>
                </a:solidFill>
              </a:rPr>
              <a:t>L’ANAC effettua verifiche, anche a campione, sulle informazioni e i </a:t>
            </a:r>
            <a:r>
              <a:rPr lang="it-IT" sz="1600" b="1" dirty="0" smtClean="0">
                <a:solidFill>
                  <a:srgbClr val="13676C"/>
                </a:solidFill>
              </a:rPr>
              <a:t>dati forniti ai </a:t>
            </a:r>
            <a:r>
              <a:rPr lang="it-IT" sz="1600" b="1" dirty="0">
                <a:solidFill>
                  <a:srgbClr val="13676C"/>
                </a:solidFill>
              </a:rPr>
              <a:t>fini </a:t>
            </a:r>
            <a:r>
              <a:rPr lang="it-IT" sz="1600" b="1" dirty="0" smtClean="0">
                <a:solidFill>
                  <a:srgbClr val="13676C"/>
                </a:solidFill>
              </a:rPr>
              <a:t>del controllo </a:t>
            </a:r>
            <a:r>
              <a:rPr lang="it-IT" sz="1600" b="1" dirty="0">
                <a:solidFill>
                  <a:srgbClr val="13676C"/>
                </a:solidFill>
              </a:rPr>
              <a:t>della veridicità dei medesimi e della conferma del livello di</a:t>
            </a:r>
          </a:p>
          <a:p>
            <a:pPr lvl="0">
              <a:defRPr/>
            </a:pPr>
            <a:r>
              <a:rPr lang="it-IT" sz="1600" b="1" dirty="0">
                <a:solidFill>
                  <a:srgbClr val="13676C"/>
                </a:solidFill>
              </a:rPr>
              <a:t>qualificazione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FCE943E8-F210-9BD0-E896-3DFA7053B4CC}"/>
              </a:ext>
            </a:extLst>
          </p:cNvPr>
          <p:cNvSpPr txBox="1"/>
          <p:nvPr/>
        </p:nvSpPr>
        <p:spPr>
          <a:xfrm>
            <a:off x="5106267" y="1740748"/>
            <a:ext cx="47259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i="1" dirty="0"/>
              <a:t>COMUNICATO DEL </a:t>
            </a:r>
            <a:r>
              <a:rPr lang="it-IT" sz="1400" b="1" i="1" dirty="0" smtClean="0"/>
              <a:t>PRESIDENTE ANAC</a:t>
            </a:r>
            <a:endParaRPr lang="it-IT" sz="1400" b="1" i="1" dirty="0"/>
          </a:p>
          <a:p>
            <a:r>
              <a:rPr lang="it-IT" sz="1400" b="1" i="1" dirty="0"/>
              <a:t>17 maggio 2023  Prime indicazioni per l’avvio del sistema di </a:t>
            </a:r>
            <a:r>
              <a:rPr lang="it-IT" sz="1400" b="1" i="1" dirty="0" smtClean="0"/>
              <a:t>qualificazione delle </a:t>
            </a:r>
            <a:r>
              <a:rPr lang="it-IT" sz="1400" b="1" i="1" dirty="0"/>
              <a:t>Stazioni Appaltanti.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36B29D80-BABD-66F1-DE67-D7E8A0B5D8A4}"/>
              </a:ext>
            </a:extLst>
          </p:cNvPr>
          <p:cNvSpPr txBox="1"/>
          <p:nvPr/>
        </p:nvSpPr>
        <p:spPr>
          <a:xfrm>
            <a:off x="894863" y="5198390"/>
            <a:ext cx="3391876" cy="954107"/>
          </a:xfrm>
          <a:prstGeom prst="rect">
            <a:avLst/>
          </a:prstGeom>
          <a:solidFill>
            <a:srgbClr val="3052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 smtClean="0">
                <a:solidFill>
                  <a:schemeClr val="bg1"/>
                </a:solidFill>
              </a:rPr>
              <a:t>Occorre presentare </a:t>
            </a:r>
            <a:r>
              <a:rPr lang="it-IT" sz="1400" b="1" i="1" dirty="0">
                <a:solidFill>
                  <a:schemeClr val="bg1"/>
                </a:solidFill>
              </a:rPr>
              <a:t>la domanda di iscrizione all’elenco delle stazioni qualificate e delle centrali di committenza già a partire dal prossimo 1° giugno</a:t>
            </a:r>
          </a:p>
        </p:txBody>
      </p:sp>
      <p:pic>
        <p:nvPicPr>
          <p:cNvPr id="27" name="Elemento grafico 38" descr="Lampadina">
            <a:extLst>
              <a:ext uri="{FF2B5EF4-FFF2-40B4-BE49-F238E27FC236}">
                <a16:creationId xmlns:a16="http://schemas.microsoft.com/office/drawing/2014/main" id="{3B9ECE5A-590C-B873-909A-7EFDC8A9A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4974" y="4966900"/>
            <a:ext cx="325996" cy="319818"/>
          </a:xfrm>
          <a:prstGeom prst="rect">
            <a:avLst/>
          </a:prstGeom>
        </p:spPr>
      </p:pic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0E78FEE1-122C-0B41-9975-961E39A7F47F}"/>
              </a:ext>
            </a:extLst>
          </p:cNvPr>
          <p:cNvSpPr txBox="1"/>
          <p:nvPr/>
        </p:nvSpPr>
        <p:spPr>
          <a:xfrm>
            <a:off x="539124" y="1027869"/>
            <a:ext cx="8186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072160"/>
                </a:solidFill>
              </a:rPr>
              <a:t>dal 1° luglio scatta </a:t>
            </a:r>
            <a:r>
              <a:rPr lang="it-IT" sz="2400" b="1" dirty="0" smtClean="0">
                <a:solidFill>
                  <a:srgbClr val="072160"/>
                </a:solidFill>
              </a:rPr>
              <a:t>l'obbligo…</a:t>
            </a:r>
            <a:endParaRPr lang="it-IT" sz="2400" b="1" dirty="0">
              <a:solidFill>
                <a:srgbClr val="07216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4838925" y="336492"/>
            <a:ext cx="69370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/>
              <a:t>Le stazioni appaltanti non qualificate per la progettazione e l’affidamento di lavori, di servizi e forniture o di entrambe le tipologie contrattuali possono, in una prima fase sperimentale</a:t>
            </a:r>
            <a:r>
              <a:rPr lang="it-IT" sz="1600" b="1" dirty="0" smtClean="0"/>
              <a:t>, </a:t>
            </a:r>
            <a:r>
              <a:rPr lang="it-IT" sz="1600" b="1" dirty="0"/>
              <a:t>eseguire i contratti </a:t>
            </a:r>
            <a:r>
              <a:rPr lang="it-IT" sz="1600" b="1" u="sng" dirty="0">
                <a:solidFill>
                  <a:srgbClr val="FF0000"/>
                </a:solidFill>
              </a:rPr>
              <a:t>se sono iscritte ad AUSA e in possesso di una figura tecnica in grado di svolgere le funzioni di RUP. </a:t>
            </a:r>
          </a:p>
        </p:txBody>
      </p:sp>
    </p:spTree>
    <p:extLst>
      <p:ext uri="{BB962C8B-B14F-4D97-AF65-F5344CB8AC3E}">
        <p14:creationId xmlns:p14="http://schemas.microsoft.com/office/powerpoint/2010/main" val="2378139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>
            <a:extLst>
              <a:ext uri="{FF2B5EF4-FFF2-40B4-BE49-F238E27FC236}">
                <a16:creationId xmlns:a16="http://schemas.microsoft.com/office/drawing/2014/main" id="{C3E9BBFA-6CE4-6977-F40A-A0E443A47425}"/>
              </a:ext>
            </a:extLst>
          </p:cNvPr>
          <p:cNvSpPr/>
          <p:nvPr/>
        </p:nvSpPr>
        <p:spPr>
          <a:xfrm>
            <a:off x="4546554" y="1664924"/>
            <a:ext cx="6991349" cy="4797696"/>
          </a:xfrm>
          <a:prstGeom prst="rect">
            <a:avLst/>
          </a:prstGeom>
          <a:solidFill>
            <a:schemeClr val="accent4">
              <a:lumMod val="20000"/>
              <a:lumOff val="8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9200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72"/>
            <a:endParaRPr lang="it-IT" sz="1400" b="1">
              <a:solidFill>
                <a:schemeClr val="tx1"/>
              </a:solidFill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3DB2A4A4-C3EE-DB86-DEF9-B292E39210B0}"/>
              </a:ext>
            </a:extLst>
          </p:cNvPr>
          <p:cNvSpPr/>
          <p:nvPr/>
        </p:nvSpPr>
        <p:spPr>
          <a:xfrm>
            <a:off x="609601" y="1664924"/>
            <a:ext cx="3962400" cy="4797696"/>
          </a:xfrm>
          <a:prstGeom prst="rect">
            <a:avLst/>
          </a:prstGeom>
          <a:solidFill>
            <a:schemeClr val="accent4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7" rIns="720000" bIns="45707" rtlCol="0" anchor="t"/>
          <a:lstStyle/>
          <a:p>
            <a:pPr defTabSz="914172"/>
            <a:endParaRPr lang="it-IT" sz="1600">
              <a:solidFill>
                <a:schemeClr val="tx1"/>
              </a:solidFill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341EB13-90E7-C986-0CDB-9D849430830B}"/>
              </a:ext>
            </a:extLst>
          </p:cNvPr>
          <p:cNvSpPr txBox="1"/>
          <p:nvPr/>
        </p:nvSpPr>
        <p:spPr>
          <a:xfrm>
            <a:off x="714475" y="1713236"/>
            <a:ext cx="3621554" cy="35394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I requisiti di qualificazione per la progettazione e l’affidamento sono disciplinati dall’allegato II.4 e </a:t>
            </a:r>
            <a:r>
              <a:rPr lang="it-IT" sz="1600" dirty="0" smtClean="0"/>
              <a:t>attengono</a:t>
            </a:r>
            <a:r>
              <a:rPr lang="it-IT" sz="1600" dirty="0"/>
              <a:t>:</a:t>
            </a:r>
          </a:p>
          <a:p>
            <a:pPr algn="just"/>
            <a:r>
              <a:rPr lang="it-IT" sz="1600" dirty="0"/>
              <a:t>a) all’organizzazione della funzione di spesa e ai processi;</a:t>
            </a:r>
          </a:p>
          <a:p>
            <a:pPr algn="just"/>
            <a:r>
              <a:rPr lang="it-IT" sz="1600" dirty="0"/>
              <a:t>b) alla consistenza, esperienza e competenza delle risorse umane, ivi incluso il sistema di reclutamento e la </a:t>
            </a:r>
          </a:p>
          <a:p>
            <a:pPr algn="just"/>
            <a:r>
              <a:rPr lang="it-IT" sz="1600" dirty="0"/>
              <a:t>adeguata formazione del personale;</a:t>
            </a:r>
          </a:p>
          <a:p>
            <a:pPr algn="just"/>
            <a:r>
              <a:rPr lang="it-IT" sz="1600" dirty="0"/>
              <a:t>c) all’esperienza maturata nell’attività di progettazione, affidamento ed esecuzione di contratti, ivi compreso </a:t>
            </a:r>
          </a:p>
          <a:p>
            <a:pPr algn="just"/>
            <a:r>
              <a:rPr lang="it-IT" sz="1600" dirty="0"/>
              <a:t>l’eventuale utilizzo di metodi e strumenti di gestione informativa delle costruzioni.</a:t>
            </a:r>
            <a:endParaRPr lang="it-IT" sz="1600" dirty="0" smtClean="0"/>
          </a:p>
        </p:txBody>
      </p:sp>
      <p:sp>
        <p:nvSpPr>
          <p:cNvPr id="19" name="Freeform: Shape 3">
            <a:extLst>
              <a:ext uri="{FF2B5EF4-FFF2-40B4-BE49-F238E27FC236}">
                <a16:creationId xmlns:a16="http://schemas.microsoft.com/office/drawing/2014/main" id="{5716D95F-A8ED-FABC-4B49-8ECB26A8E4D7}"/>
              </a:ext>
            </a:extLst>
          </p:cNvPr>
          <p:cNvSpPr/>
          <p:nvPr/>
        </p:nvSpPr>
        <p:spPr>
          <a:xfrm flipH="1">
            <a:off x="5854141" y="3020875"/>
            <a:ext cx="5449865" cy="930894"/>
          </a:xfrm>
          <a:custGeom>
            <a:avLst/>
            <a:gdLst>
              <a:gd name="connsiteX0" fmla="*/ 5145513 w 5628288"/>
              <a:gd name="connsiteY0" fmla="*/ 0 h 965551"/>
              <a:gd name="connsiteX1" fmla="*/ 4908331 w 5628288"/>
              <a:gd name="connsiteY1" fmla="*/ 0 h 965551"/>
              <a:gd name="connsiteX2" fmla="*/ 4261944 w 5628288"/>
              <a:gd name="connsiteY2" fmla="*/ 0 h 965551"/>
              <a:gd name="connsiteX3" fmla="*/ 0 w 5628288"/>
              <a:gd name="connsiteY3" fmla="*/ 0 h 965551"/>
              <a:gd name="connsiteX4" fmla="*/ 0 w 5628288"/>
              <a:gd name="connsiteY4" fmla="*/ 965551 h 965551"/>
              <a:gd name="connsiteX5" fmla="*/ 4261944 w 5628288"/>
              <a:gd name="connsiteY5" fmla="*/ 965551 h 965551"/>
              <a:gd name="connsiteX6" fmla="*/ 4908331 w 5628288"/>
              <a:gd name="connsiteY6" fmla="*/ 965551 h 965551"/>
              <a:gd name="connsiteX7" fmla="*/ 5145513 w 5628288"/>
              <a:gd name="connsiteY7" fmla="*/ 965551 h 965551"/>
              <a:gd name="connsiteX8" fmla="*/ 5628288 w 5628288"/>
              <a:gd name="connsiteY8" fmla="*/ 482776 h 96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288" h="965551">
                <a:moveTo>
                  <a:pt x="5145513" y="0"/>
                </a:moveTo>
                <a:lnTo>
                  <a:pt x="4908331" y="0"/>
                </a:lnTo>
                <a:lnTo>
                  <a:pt x="4261944" y="0"/>
                </a:lnTo>
                <a:lnTo>
                  <a:pt x="0" y="0"/>
                </a:lnTo>
                <a:lnTo>
                  <a:pt x="0" y="965551"/>
                </a:lnTo>
                <a:lnTo>
                  <a:pt x="4261944" y="965551"/>
                </a:lnTo>
                <a:lnTo>
                  <a:pt x="4908331" y="965551"/>
                </a:lnTo>
                <a:lnTo>
                  <a:pt x="5145513" y="965551"/>
                </a:lnTo>
                <a:lnTo>
                  <a:pt x="5628288" y="4827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6000" rtlCol="0" anchor="ctr">
            <a:noAutofit/>
          </a:bodyPr>
          <a:lstStyle/>
          <a:p>
            <a:pPr lvl="0">
              <a:defRPr/>
            </a:pPr>
            <a:r>
              <a:rPr lang="it-IT" sz="1600" b="1" dirty="0">
                <a:solidFill>
                  <a:srgbClr val="1482AC"/>
                </a:solidFill>
              </a:rPr>
              <a:t>a) capacità di progettazione tecnico-amministrativa delle procedure; </a:t>
            </a:r>
          </a:p>
        </p:txBody>
      </p:sp>
      <p:sp>
        <p:nvSpPr>
          <p:cNvPr id="20" name="Freeform: Shape 5">
            <a:extLst>
              <a:ext uri="{FF2B5EF4-FFF2-40B4-BE49-F238E27FC236}">
                <a16:creationId xmlns:a16="http://schemas.microsoft.com/office/drawing/2014/main" id="{69C055C7-9EA7-FFA8-C41D-14E1DC4E5E79}"/>
              </a:ext>
            </a:extLst>
          </p:cNvPr>
          <p:cNvSpPr/>
          <p:nvPr/>
        </p:nvSpPr>
        <p:spPr>
          <a:xfrm flipH="1">
            <a:off x="5854141" y="4202983"/>
            <a:ext cx="5449865" cy="930894"/>
          </a:xfrm>
          <a:custGeom>
            <a:avLst/>
            <a:gdLst>
              <a:gd name="connsiteX0" fmla="*/ 5145513 w 5628288"/>
              <a:gd name="connsiteY0" fmla="*/ 0 h 965551"/>
              <a:gd name="connsiteX1" fmla="*/ 4908331 w 5628288"/>
              <a:gd name="connsiteY1" fmla="*/ 0 h 965551"/>
              <a:gd name="connsiteX2" fmla="*/ 4261944 w 5628288"/>
              <a:gd name="connsiteY2" fmla="*/ 0 h 965551"/>
              <a:gd name="connsiteX3" fmla="*/ 0 w 5628288"/>
              <a:gd name="connsiteY3" fmla="*/ 0 h 965551"/>
              <a:gd name="connsiteX4" fmla="*/ 0 w 5628288"/>
              <a:gd name="connsiteY4" fmla="*/ 965551 h 965551"/>
              <a:gd name="connsiteX5" fmla="*/ 4261944 w 5628288"/>
              <a:gd name="connsiteY5" fmla="*/ 965551 h 965551"/>
              <a:gd name="connsiteX6" fmla="*/ 4908331 w 5628288"/>
              <a:gd name="connsiteY6" fmla="*/ 965551 h 965551"/>
              <a:gd name="connsiteX7" fmla="*/ 5145513 w 5628288"/>
              <a:gd name="connsiteY7" fmla="*/ 965551 h 965551"/>
              <a:gd name="connsiteX8" fmla="*/ 5628288 w 5628288"/>
              <a:gd name="connsiteY8" fmla="*/ 482776 h 96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288" h="965551">
                <a:moveTo>
                  <a:pt x="5145513" y="0"/>
                </a:moveTo>
                <a:lnTo>
                  <a:pt x="4908331" y="0"/>
                </a:lnTo>
                <a:lnTo>
                  <a:pt x="4261944" y="0"/>
                </a:lnTo>
                <a:lnTo>
                  <a:pt x="0" y="0"/>
                </a:lnTo>
                <a:lnTo>
                  <a:pt x="0" y="965551"/>
                </a:lnTo>
                <a:lnTo>
                  <a:pt x="4261944" y="965551"/>
                </a:lnTo>
                <a:lnTo>
                  <a:pt x="4908331" y="965551"/>
                </a:lnTo>
                <a:lnTo>
                  <a:pt x="5145513" y="965551"/>
                </a:lnTo>
                <a:lnTo>
                  <a:pt x="5628288" y="4827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6000" rtlCol="0" anchor="ctr">
            <a:noAutofit/>
          </a:bodyPr>
          <a:lstStyle/>
          <a:p>
            <a:pPr lvl="0">
              <a:defRPr/>
            </a:pPr>
            <a:r>
              <a:rPr lang="it-IT" sz="1600" b="1" dirty="0">
                <a:solidFill>
                  <a:srgbClr val="1482AC"/>
                </a:solidFill>
              </a:rPr>
              <a:t>b) capacità di affidamento e controllo dell'intera procedura; </a:t>
            </a:r>
          </a:p>
        </p:txBody>
      </p:sp>
      <p:sp>
        <p:nvSpPr>
          <p:cNvPr id="21" name="Arrow: Chevron 2">
            <a:extLst>
              <a:ext uri="{FF2B5EF4-FFF2-40B4-BE49-F238E27FC236}">
                <a16:creationId xmlns:a16="http://schemas.microsoft.com/office/drawing/2014/main" id="{64236761-D99C-6F0B-C2C6-A1A175235A6C}"/>
              </a:ext>
            </a:extLst>
          </p:cNvPr>
          <p:cNvSpPr/>
          <p:nvPr/>
        </p:nvSpPr>
        <p:spPr>
          <a:xfrm flipH="1">
            <a:off x="4838925" y="3020875"/>
            <a:ext cx="1323029" cy="930894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i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Arrow: Chevron 4">
            <a:extLst>
              <a:ext uri="{FF2B5EF4-FFF2-40B4-BE49-F238E27FC236}">
                <a16:creationId xmlns:a16="http://schemas.microsoft.com/office/drawing/2014/main" id="{352DD930-4DBF-6EB8-12E2-8203F521D7B2}"/>
              </a:ext>
            </a:extLst>
          </p:cNvPr>
          <p:cNvSpPr/>
          <p:nvPr/>
        </p:nvSpPr>
        <p:spPr>
          <a:xfrm flipH="1">
            <a:off x="4838925" y="4202983"/>
            <a:ext cx="1323029" cy="930894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i="1">
                <a:solidFill>
                  <a:schemeClr val="bg1"/>
                </a:solidFill>
              </a:rPr>
              <a:t>2</a:t>
            </a:r>
            <a:endParaRPr lang="it-IT" b="1" i="1">
              <a:solidFill>
                <a:schemeClr val="bg1"/>
              </a:solidFill>
            </a:endParaRPr>
          </a:p>
        </p:txBody>
      </p:sp>
      <p:sp>
        <p:nvSpPr>
          <p:cNvPr id="23" name="Arrow: Chevron 6">
            <a:extLst>
              <a:ext uri="{FF2B5EF4-FFF2-40B4-BE49-F238E27FC236}">
                <a16:creationId xmlns:a16="http://schemas.microsoft.com/office/drawing/2014/main" id="{68E2DA7C-2AF7-EEE9-5FAD-BF398DDA6F4A}"/>
              </a:ext>
            </a:extLst>
          </p:cNvPr>
          <p:cNvSpPr/>
          <p:nvPr/>
        </p:nvSpPr>
        <p:spPr>
          <a:xfrm flipH="1">
            <a:off x="4838925" y="5385091"/>
            <a:ext cx="1323029" cy="930894"/>
          </a:xfrm>
          <a:prstGeom prst="chevron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i="1">
                <a:solidFill>
                  <a:schemeClr val="bg1"/>
                </a:solidFill>
              </a:rPr>
              <a:t>3</a:t>
            </a:r>
            <a:endParaRPr lang="it-IT" b="1" i="1">
              <a:solidFill>
                <a:schemeClr val="bg1"/>
              </a:solidFill>
            </a:endParaRPr>
          </a:p>
        </p:txBody>
      </p:sp>
      <p:sp>
        <p:nvSpPr>
          <p:cNvPr id="24" name="Freeform: Shape 7">
            <a:extLst>
              <a:ext uri="{FF2B5EF4-FFF2-40B4-BE49-F238E27FC236}">
                <a16:creationId xmlns:a16="http://schemas.microsoft.com/office/drawing/2014/main" id="{07D0BCD0-09A5-DAEE-ED55-5F2FC4FB9A57}"/>
              </a:ext>
            </a:extLst>
          </p:cNvPr>
          <p:cNvSpPr/>
          <p:nvPr/>
        </p:nvSpPr>
        <p:spPr>
          <a:xfrm flipH="1">
            <a:off x="5854141" y="5385091"/>
            <a:ext cx="5449865" cy="930894"/>
          </a:xfrm>
          <a:custGeom>
            <a:avLst/>
            <a:gdLst>
              <a:gd name="connsiteX0" fmla="*/ 5145513 w 5628288"/>
              <a:gd name="connsiteY0" fmla="*/ 0 h 965551"/>
              <a:gd name="connsiteX1" fmla="*/ 4908331 w 5628288"/>
              <a:gd name="connsiteY1" fmla="*/ 0 h 965551"/>
              <a:gd name="connsiteX2" fmla="*/ 4261944 w 5628288"/>
              <a:gd name="connsiteY2" fmla="*/ 0 h 965551"/>
              <a:gd name="connsiteX3" fmla="*/ 0 w 5628288"/>
              <a:gd name="connsiteY3" fmla="*/ 0 h 965551"/>
              <a:gd name="connsiteX4" fmla="*/ 0 w 5628288"/>
              <a:gd name="connsiteY4" fmla="*/ 965551 h 965551"/>
              <a:gd name="connsiteX5" fmla="*/ 4261944 w 5628288"/>
              <a:gd name="connsiteY5" fmla="*/ 965551 h 965551"/>
              <a:gd name="connsiteX6" fmla="*/ 4908331 w 5628288"/>
              <a:gd name="connsiteY6" fmla="*/ 965551 h 965551"/>
              <a:gd name="connsiteX7" fmla="*/ 5145513 w 5628288"/>
              <a:gd name="connsiteY7" fmla="*/ 965551 h 965551"/>
              <a:gd name="connsiteX8" fmla="*/ 5628288 w 5628288"/>
              <a:gd name="connsiteY8" fmla="*/ 482776 h 96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288" h="965551">
                <a:moveTo>
                  <a:pt x="5145513" y="0"/>
                </a:moveTo>
                <a:lnTo>
                  <a:pt x="4908331" y="0"/>
                </a:lnTo>
                <a:lnTo>
                  <a:pt x="4261944" y="0"/>
                </a:lnTo>
                <a:lnTo>
                  <a:pt x="0" y="0"/>
                </a:lnTo>
                <a:lnTo>
                  <a:pt x="0" y="965551"/>
                </a:lnTo>
                <a:lnTo>
                  <a:pt x="4261944" y="965551"/>
                </a:lnTo>
                <a:lnTo>
                  <a:pt x="4908331" y="965551"/>
                </a:lnTo>
                <a:lnTo>
                  <a:pt x="5145513" y="965551"/>
                </a:lnTo>
                <a:lnTo>
                  <a:pt x="5628288" y="4827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6000" rtlCol="0" anchor="ctr">
            <a:noAutofit/>
          </a:bodyPr>
          <a:lstStyle/>
          <a:p>
            <a:pPr lvl="0">
              <a:defRPr/>
            </a:pPr>
            <a:r>
              <a:rPr lang="it-IT" sz="1600" b="1" dirty="0">
                <a:solidFill>
                  <a:srgbClr val="1482AC"/>
                </a:solidFill>
              </a:rPr>
              <a:t>c) capacità di verifica sull'esecuzione contrattuale, ivi incluso il collaudo e la messa in opera.</a:t>
            </a:r>
            <a:endParaRPr lang="it-IT" sz="1400" dirty="0">
              <a:solidFill>
                <a:prstClr val="black"/>
              </a:solidFill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FCE943E8-F210-9BD0-E896-3DFA7053B4CC}"/>
              </a:ext>
            </a:extLst>
          </p:cNvPr>
          <p:cNvSpPr txBox="1"/>
          <p:nvPr/>
        </p:nvSpPr>
        <p:spPr>
          <a:xfrm>
            <a:off x="4857263" y="1772473"/>
            <a:ext cx="47259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i="1" dirty="0" smtClean="0"/>
              <a:t>AMBITO DI APPLICAZIONE DEI REQUISITI DI QUALIFICAZIONE</a:t>
            </a:r>
          </a:p>
          <a:p>
            <a:r>
              <a:rPr lang="it-IT" sz="1400" b="1" i="1" dirty="0"/>
              <a:t>La qualificazione può riguardare: </a:t>
            </a:r>
          </a:p>
          <a:p>
            <a:r>
              <a:rPr lang="it-IT" sz="1400" b="1" i="1" dirty="0" smtClean="0"/>
              <a:t>- i </a:t>
            </a:r>
            <a:r>
              <a:rPr lang="it-IT" sz="1400" b="1" i="1" dirty="0"/>
              <a:t>lavori; </a:t>
            </a:r>
          </a:p>
          <a:p>
            <a:r>
              <a:rPr lang="it-IT" sz="1400" b="1" i="1" dirty="0" smtClean="0"/>
              <a:t>- </a:t>
            </a:r>
            <a:r>
              <a:rPr lang="it-IT" sz="1400" b="1" i="1" dirty="0"/>
              <a:t>i servizi e le forniture; </a:t>
            </a:r>
          </a:p>
          <a:p>
            <a:r>
              <a:rPr lang="it-IT" sz="1400" b="1" i="1" dirty="0" smtClean="0"/>
              <a:t>- entrambe </a:t>
            </a:r>
            <a:r>
              <a:rPr lang="it-IT" sz="1400" b="1" i="1" dirty="0"/>
              <a:t>le tipologie contrattuali.</a:t>
            </a:r>
          </a:p>
          <a:p>
            <a:endParaRPr lang="it-IT" sz="1400" b="1" i="1" dirty="0"/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36B29D80-BABD-66F1-DE67-D7E8A0B5D8A4}"/>
              </a:ext>
            </a:extLst>
          </p:cNvPr>
          <p:cNvSpPr txBox="1"/>
          <p:nvPr/>
        </p:nvSpPr>
        <p:spPr>
          <a:xfrm>
            <a:off x="701366" y="5380589"/>
            <a:ext cx="3778870" cy="954107"/>
          </a:xfrm>
          <a:prstGeom prst="rect">
            <a:avLst/>
          </a:prstGeom>
          <a:solidFill>
            <a:srgbClr val="3052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</a:rPr>
              <a:t> I requisiti di qualificazione per l’esecuzione sono indicati separatamente nell’allegato II.4, che dispone </a:t>
            </a:r>
            <a:r>
              <a:rPr lang="it-IT" sz="1400" b="1" i="1" dirty="0" smtClean="0">
                <a:solidFill>
                  <a:schemeClr val="bg1"/>
                </a:solidFill>
              </a:rPr>
              <a:t>altresì </a:t>
            </a:r>
            <a:r>
              <a:rPr lang="it-IT" sz="1400" b="1" i="1" dirty="0">
                <a:solidFill>
                  <a:schemeClr val="bg1"/>
                </a:solidFill>
              </a:rPr>
              <a:t>una disciplina transitoria </a:t>
            </a:r>
            <a:r>
              <a:rPr lang="it-IT" sz="1400" b="1" i="1" dirty="0" smtClean="0">
                <a:solidFill>
                  <a:schemeClr val="bg1"/>
                </a:solidFill>
              </a:rPr>
              <a:t>Specifica </a:t>
            </a:r>
            <a:r>
              <a:rPr lang="it-IT" sz="1400" b="1" i="1" dirty="0">
                <a:solidFill>
                  <a:schemeClr val="bg1"/>
                </a:solidFill>
              </a:rPr>
              <a:t>relativa a tale fase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0E78FEE1-122C-0B41-9975-961E39A7F47F}"/>
              </a:ext>
            </a:extLst>
          </p:cNvPr>
          <p:cNvSpPr txBox="1"/>
          <p:nvPr/>
        </p:nvSpPr>
        <p:spPr>
          <a:xfrm>
            <a:off x="539124" y="194850"/>
            <a:ext cx="109987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072160"/>
                </a:solidFill>
              </a:rPr>
              <a:t>LINEE GUIDA </a:t>
            </a:r>
          </a:p>
          <a:p>
            <a:r>
              <a:rPr lang="it-IT" sz="1600" b="1" dirty="0">
                <a:solidFill>
                  <a:srgbClr val="072160"/>
                </a:solidFill>
              </a:rPr>
              <a:t>recanti «attuazione – anche a fasi progressive - del sistema di qualificazione delle stazioni </a:t>
            </a:r>
            <a:r>
              <a:rPr lang="it-IT" sz="1600" b="1" dirty="0" smtClean="0">
                <a:solidFill>
                  <a:srgbClr val="072160"/>
                </a:solidFill>
              </a:rPr>
              <a:t>appaltanti e </a:t>
            </a:r>
            <a:r>
              <a:rPr lang="it-IT" sz="1600" b="1" dirty="0">
                <a:solidFill>
                  <a:srgbClr val="072160"/>
                </a:solidFill>
              </a:rPr>
              <a:t>delle centrali di committenza da porre alla base del nuovo sistema di qualificazione che sarà reso </a:t>
            </a:r>
            <a:r>
              <a:rPr lang="it-IT" sz="1600" b="1" dirty="0" smtClean="0">
                <a:solidFill>
                  <a:srgbClr val="072160"/>
                </a:solidFill>
              </a:rPr>
              <a:t>operativo </a:t>
            </a:r>
            <a:r>
              <a:rPr lang="it-IT" sz="1600" b="1" dirty="0">
                <a:solidFill>
                  <a:srgbClr val="072160"/>
                </a:solidFill>
              </a:rPr>
              <a:t>al momento della entrata in vigore della riforma della disciplina dei contratti pubblici.» </a:t>
            </a:r>
            <a:r>
              <a:rPr lang="it-IT" sz="1600" b="1" dirty="0" smtClean="0">
                <a:solidFill>
                  <a:srgbClr val="072160"/>
                </a:solidFill>
              </a:rPr>
              <a:t>(</a:t>
            </a:r>
            <a:r>
              <a:rPr lang="it-IT" sz="1600" b="1" dirty="0">
                <a:solidFill>
                  <a:srgbClr val="072160"/>
                </a:solidFill>
              </a:rPr>
              <a:t>approvate con la Delibera </a:t>
            </a:r>
            <a:r>
              <a:rPr lang="it-IT" sz="1600" b="1" dirty="0" smtClean="0">
                <a:solidFill>
                  <a:srgbClr val="072160"/>
                </a:solidFill>
              </a:rPr>
              <a:t>ANAC n</a:t>
            </a:r>
            <a:r>
              <a:rPr lang="it-IT" sz="1600" b="1" dirty="0">
                <a:solidFill>
                  <a:srgbClr val="072160"/>
                </a:solidFill>
              </a:rPr>
              <a:t>. 441 del 28 settembre 2022)</a:t>
            </a:r>
            <a:endParaRPr lang="it-IT" sz="2400" b="1" dirty="0">
              <a:solidFill>
                <a:srgbClr val="0721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9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12954" y="1407057"/>
            <a:ext cx="4601498" cy="48320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000" b="1" dirty="0" smtClean="0"/>
              <a:t>REQUISITI MINIMI OBBLIGATORI</a:t>
            </a:r>
          </a:p>
          <a:p>
            <a:r>
              <a:rPr lang="it-IT" dirty="0" smtClean="0"/>
              <a:t>Per </a:t>
            </a:r>
            <a:r>
              <a:rPr lang="it-IT" dirty="0"/>
              <a:t>potere essere ammesse alla procedura di qualificazione per la progettazione e l’affidamento di lavori le stazioni appaltanti devono essere in possesso dei seguenti requisiti</a:t>
            </a:r>
            <a:r>
              <a:rPr lang="it-IT" dirty="0" smtClean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 </a:t>
            </a:r>
            <a:r>
              <a:rPr lang="it-IT" b="1" dirty="0" smtClean="0"/>
              <a:t>iscrizione </a:t>
            </a:r>
            <a:r>
              <a:rPr lang="it-IT" b="1" dirty="0"/>
              <a:t>all’Anagrafe Unica delle Stazioni Appaltanti </a:t>
            </a:r>
            <a:r>
              <a:rPr lang="it-IT" dirty="0"/>
              <a:t>(AUSA) di cui all’articolo 33-ter del Decreto Legge del 18 ottobre 2012 n. 179, convertito con modificazioni, dalla Legge n. 221 del 17 dicembre 2012</a:t>
            </a:r>
            <a:r>
              <a:rPr lang="it-IT" dirty="0" smtClean="0"/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presenza </a:t>
            </a:r>
            <a:r>
              <a:rPr lang="it-IT" dirty="0"/>
              <a:t>nell'organigramma dell'Amministrazione di un </a:t>
            </a:r>
            <a:r>
              <a:rPr lang="it-IT" b="1" dirty="0"/>
              <a:t>Ufficio o struttura stabilmente dedicata </a:t>
            </a:r>
            <a:r>
              <a:rPr lang="it-IT" dirty="0"/>
              <a:t>alla progettazione a agli affidamenti di lavori</a:t>
            </a:r>
            <a:r>
              <a:rPr lang="it-IT" dirty="0" smtClean="0"/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b="1" dirty="0" smtClean="0"/>
              <a:t>disponibilità </a:t>
            </a:r>
            <a:r>
              <a:rPr lang="it-IT" b="1" dirty="0"/>
              <a:t>di piattaforme telematiche </a:t>
            </a:r>
            <a:r>
              <a:rPr lang="it-IT" dirty="0"/>
              <a:t>dedicate all’affidamento dei contratti.</a:t>
            </a:r>
          </a:p>
        </p:txBody>
      </p:sp>
      <p:sp>
        <p:nvSpPr>
          <p:cNvPr id="3" name="Rettangolo 2"/>
          <p:cNvSpPr/>
          <p:nvPr/>
        </p:nvSpPr>
        <p:spPr>
          <a:xfrm>
            <a:off x="5466735" y="1407057"/>
            <a:ext cx="6558116" cy="45550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000" b="1" dirty="0" smtClean="0"/>
              <a:t>REQUISITI A PUNTEGGIO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presenza </a:t>
            </a:r>
            <a:r>
              <a:rPr lang="it-IT" dirty="0"/>
              <a:t>nella struttura organizzativa di dipendenti aventi specifiche competenze </a:t>
            </a:r>
            <a:r>
              <a:rPr lang="it-IT" dirty="0">
                <a:solidFill>
                  <a:srgbClr val="FF0000"/>
                </a:solidFill>
              </a:rPr>
              <a:t>20 </a:t>
            </a:r>
            <a:r>
              <a:rPr lang="it-IT" dirty="0" smtClean="0">
                <a:solidFill>
                  <a:srgbClr val="FF0000"/>
                </a:solidFill>
              </a:rPr>
              <a:t>punti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 </a:t>
            </a:r>
            <a:r>
              <a:rPr lang="it-IT" dirty="0"/>
              <a:t>sistema di formazione e aggiornamento del personale </a:t>
            </a:r>
            <a:r>
              <a:rPr lang="it-IT" dirty="0">
                <a:solidFill>
                  <a:srgbClr val="FF0000"/>
                </a:solidFill>
              </a:rPr>
              <a:t>20 punti </a:t>
            </a:r>
            <a:endParaRPr lang="it-IT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numero </a:t>
            </a:r>
            <a:r>
              <a:rPr lang="it-IT" dirty="0"/>
              <a:t>di gare svolte per i vari livelli di qualificazione nel quinquennio precedente a quello della domanda di qualificazione </a:t>
            </a:r>
            <a:r>
              <a:rPr lang="it-IT" dirty="0">
                <a:solidFill>
                  <a:srgbClr val="FF0000"/>
                </a:solidFill>
              </a:rPr>
              <a:t>40 punti </a:t>
            </a:r>
            <a:endParaRPr lang="it-IT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assolvimento </a:t>
            </a:r>
            <a:r>
              <a:rPr lang="it-IT" dirty="0"/>
              <a:t>degli obblighi di comunicazione dei dati sui contratti pubblici che alimentano le banche dati detenute o gestite dall’Autorità </a:t>
            </a:r>
            <a:r>
              <a:rPr lang="it-IT" dirty="0">
                <a:solidFill>
                  <a:srgbClr val="FF0000"/>
                </a:solidFill>
              </a:rPr>
              <a:t>5 punti </a:t>
            </a:r>
            <a:endParaRPr lang="it-IT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assolvimento </a:t>
            </a:r>
            <a:r>
              <a:rPr lang="it-IT" dirty="0"/>
              <a:t>degli obblighi di cui agli articoli 1 e 2 del decreto legislativo 29 dicembre 2011, n. 229, in materia di procedure di monitoraggio sullo stato di attuazione delle opere pubbliche, di verifica dell'utilizzo dei finanziamenti nei tempi previsti e costituzione del Fondo opere e del Fondo progetti </a:t>
            </a:r>
            <a:r>
              <a:rPr lang="it-IT" dirty="0">
                <a:solidFill>
                  <a:srgbClr val="FF0000"/>
                </a:solidFill>
              </a:rPr>
              <a:t>5 punti </a:t>
            </a:r>
            <a:endParaRPr lang="it-IT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utilizzo </a:t>
            </a:r>
            <a:r>
              <a:rPr lang="it-IT" dirty="0"/>
              <a:t>di piattaforme telematiche 10 punti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E78FEE1-122C-0B41-9975-961E39A7F47F}"/>
              </a:ext>
            </a:extLst>
          </p:cNvPr>
          <p:cNvSpPr txBox="1"/>
          <p:nvPr/>
        </p:nvSpPr>
        <p:spPr>
          <a:xfrm>
            <a:off x="559736" y="487094"/>
            <a:ext cx="8186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72160"/>
                </a:solidFill>
              </a:rPr>
              <a:t>Per i lavori……</a:t>
            </a:r>
            <a:endParaRPr lang="it-IT" sz="2400" b="1" dirty="0">
              <a:solidFill>
                <a:srgbClr val="0721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607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12954" y="1407057"/>
            <a:ext cx="4601498" cy="48320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000" b="1" dirty="0" smtClean="0"/>
              <a:t>REQUISITI MINIMI OBBLIGATORI</a:t>
            </a:r>
          </a:p>
          <a:p>
            <a:r>
              <a:rPr lang="it-IT" dirty="0" smtClean="0"/>
              <a:t>Per </a:t>
            </a:r>
            <a:r>
              <a:rPr lang="it-IT" dirty="0"/>
              <a:t>potere essere ammesse alla procedura di qualificazione per la progettazione e l’affidamento di lavori le stazioni appaltanti devono essere in possesso dei seguenti requisiti</a:t>
            </a:r>
            <a:r>
              <a:rPr lang="it-IT" dirty="0" smtClean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 </a:t>
            </a:r>
            <a:r>
              <a:rPr lang="it-IT" b="1" dirty="0" smtClean="0"/>
              <a:t>iscrizione </a:t>
            </a:r>
            <a:r>
              <a:rPr lang="it-IT" b="1" dirty="0"/>
              <a:t>all’Anagrafe Unica delle Stazioni Appaltanti </a:t>
            </a:r>
            <a:r>
              <a:rPr lang="it-IT" dirty="0"/>
              <a:t>(AUSA) di cui all’articolo 33-ter del Decreto Legge del 18 ottobre 2012 n. 179, convertito con modificazioni, dalla Legge n. 221 del 17 dicembre 2012</a:t>
            </a:r>
            <a:r>
              <a:rPr lang="it-IT" dirty="0" smtClean="0"/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presenza </a:t>
            </a:r>
            <a:r>
              <a:rPr lang="it-IT" dirty="0"/>
              <a:t>nell'organigramma dell'Amministrazione di un </a:t>
            </a:r>
            <a:r>
              <a:rPr lang="it-IT" b="1" dirty="0"/>
              <a:t>Ufficio o struttura stabilmente dedicata </a:t>
            </a:r>
            <a:r>
              <a:rPr lang="it-IT" dirty="0"/>
              <a:t>alla progettazione a agli affidamenti di lavori</a:t>
            </a:r>
            <a:r>
              <a:rPr lang="it-IT" dirty="0" smtClean="0"/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b="1" dirty="0" smtClean="0"/>
              <a:t>disponibilità </a:t>
            </a:r>
            <a:r>
              <a:rPr lang="it-IT" b="1" dirty="0"/>
              <a:t>di piattaforme telematiche </a:t>
            </a:r>
            <a:r>
              <a:rPr lang="it-IT" dirty="0"/>
              <a:t>dedicate all’affidamento dei contratti.</a:t>
            </a:r>
          </a:p>
        </p:txBody>
      </p:sp>
      <p:sp>
        <p:nvSpPr>
          <p:cNvPr id="3" name="Rettangolo 2"/>
          <p:cNvSpPr/>
          <p:nvPr/>
        </p:nvSpPr>
        <p:spPr>
          <a:xfrm>
            <a:off x="5466735" y="1407057"/>
            <a:ext cx="4984955" cy="4001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000" b="1" dirty="0" smtClean="0"/>
              <a:t>REQUISITI A PUNTEGGIO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presenza nella struttura organizzativa di </a:t>
            </a:r>
            <a:r>
              <a:rPr lang="it-IT" dirty="0" smtClean="0"/>
              <a:t>dipendenti aventi </a:t>
            </a:r>
            <a:r>
              <a:rPr lang="it-IT" dirty="0"/>
              <a:t>specifiche competenze </a:t>
            </a:r>
            <a:r>
              <a:rPr lang="it-IT" dirty="0" smtClean="0">
                <a:solidFill>
                  <a:srgbClr val="FF0000"/>
                </a:solidFill>
              </a:rPr>
              <a:t>20 </a:t>
            </a:r>
            <a:r>
              <a:rPr lang="it-IT" dirty="0">
                <a:solidFill>
                  <a:srgbClr val="FF0000"/>
                </a:solidFill>
              </a:rPr>
              <a:t>punti 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sistema di formazione e aggiornamento del </a:t>
            </a:r>
            <a:r>
              <a:rPr lang="it-IT" dirty="0" smtClean="0"/>
              <a:t>personale </a:t>
            </a:r>
            <a:r>
              <a:rPr lang="it-IT" dirty="0" smtClean="0">
                <a:solidFill>
                  <a:srgbClr val="FF0000"/>
                </a:solidFill>
              </a:rPr>
              <a:t>20 </a:t>
            </a:r>
            <a:r>
              <a:rPr lang="it-IT" dirty="0">
                <a:solidFill>
                  <a:srgbClr val="FF0000"/>
                </a:solidFill>
              </a:rPr>
              <a:t>punti 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numero di gare svolte per i vari livelli di qualificazione </a:t>
            </a:r>
            <a:r>
              <a:rPr lang="it-IT" dirty="0" smtClean="0"/>
              <a:t>nel </a:t>
            </a:r>
            <a:r>
              <a:rPr lang="it-IT" dirty="0"/>
              <a:t>quinquennio precedente a quello della domanda </a:t>
            </a:r>
            <a:r>
              <a:rPr lang="it-IT" dirty="0" smtClean="0"/>
              <a:t>di </a:t>
            </a:r>
            <a:r>
              <a:rPr lang="it-IT" dirty="0"/>
              <a:t>qualificazione </a:t>
            </a:r>
            <a:r>
              <a:rPr lang="it-IT" dirty="0" smtClean="0">
                <a:solidFill>
                  <a:srgbClr val="FF0000"/>
                </a:solidFill>
              </a:rPr>
              <a:t>40 </a:t>
            </a:r>
            <a:r>
              <a:rPr lang="it-IT" dirty="0">
                <a:solidFill>
                  <a:srgbClr val="FF0000"/>
                </a:solidFill>
              </a:rPr>
              <a:t>punti 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assolvimento degli obblighi di comunicazione dei dati </a:t>
            </a:r>
            <a:r>
              <a:rPr lang="it-IT" dirty="0" smtClean="0"/>
              <a:t>sui </a:t>
            </a:r>
            <a:r>
              <a:rPr lang="it-IT" dirty="0"/>
              <a:t>contratti pubblici che alimentano le banche dati </a:t>
            </a:r>
            <a:r>
              <a:rPr lang="it-IT" dirty="0" smtClean="0"/>
              <a:t>detenute </a:t>
            </a:r>
            <a:r>
              <a:rPr lang="it-IT" dirty="0"/>
              <a:t>o gestite dall’Autorità </a:t>
            </a:r>
            <a:r>
              <a:rPr lang="it-IT" dirty="0" smtClean="0">
                <a:solidFill>
                  <a:srgbClr val="FF0000"/>
                </a:solidFill>
              </a:rPr>
              <a:t>10 </a:t>
            </a:r>
            <a:r>
              <a:rPr lang="it-IT" dirty="0">
                <a:solidFill>
                  <a:srgbClr val="FF0000"/>
                </a:solidFill>
              </a:rPr>
              <a:t>punti 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utilizzo di piattaforme telematiche </a:t>
            </a:r>
            <a:r>
              <a:rPr lang="it-IT" dirty="0">
                <a:solidFill>
                  <a:srgbClr val="FF0000"/>
                </a:solidFill>
              </a:rPr>
              <a:t>10 punti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E78FEE1-122C-0B41-9975-961E39A7F47F}"/>
              </a:ext>
            </a:extLst>
          </p:cNvPr>
          <p:cNvSpPr txBox="1"/>
          <p:nvPr/>
        </p:nvSpPr>
        <p:spPr>
          <a:xfrm>
            <a:off x="559736" y="487094"/>
            <a:ext cx="8186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72160"/>
                </a:solidFill>
              </a:rPr>
              <a:t>Per le forniture di beni e servizi……</a:t>
            </a:r>
            <a:endParaRPr lang="it-IT" sz="2400" b="1" dirty="0">
              <a:solidFill>
                <a:srgbClr val="0721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1528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">
            <a:extLst>
              <a:ext uri="{FF2B5EF4-FFF2-40B4-BE49-F238E27FC236}">
                <a16:creationId xmlns:a16="http://schemas.microsoft.com/office/drawing/2014/main" id="{3DB2A4A4-C3EE-DB86-DEF9-B292E39210B0}"/>
              </a:ext>
            </a:extLst>
          </p:cNvPr>
          <p:cNvSpPr/>
          <p:nvPr/>
        </p:nvSpPr>
        <p:spPr>
          <a:xfrm>
            <a:off x="108156" y="1587429"/>
            <a:ext cx="3962400" cy="4797696"/>
          </a:xfrm>
          <a:prstGeom prst="rect">
            <a:avLst/>
          </a:prstGeom>
          <a:solidFill>
            <a:schemeClr val="accent4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7" rIns="720000" bIns="45707" rtlCol="0" anchor="t"/>
          <a:lstStyle/>
          <a:p>
            <a:pPr defTabSz="914172"/>
            <a:endParaRPr lang="it-IT" sz="1600">
              <a:solidFill>
                <a:schemeClr val="tx1"/>
              </a:solidFill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341EB13-90E7-C986-0CDB-9D849430830B}"/>
              </a:ext>
            </a:extLst>
          </p:cNvPr>
          <p:cNvSpPr txBox="1"/>
          <p:nvPr/>
        </p:nvSpPr>
        <p:spPr>
          <a:xfrm>
            <a:off x="370346" y="1635741"/>
            <a:ext cx="3464238" cy="32932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Per i </a:t>
            </a:r>
            <a:r>
              <a:rPr lang="it-IT" sz="1600" b="1" dirty="0">
                <a:solidFill>
                  <a:srgbClr val="FF0000"/>
                </a:solidFill>
              </a:rPr>
              <a:t>lavori</a:t>
            </a:r>
            <a:r>
              <a:rPr lang="it-IT" sz="1600" dirty="0"/>
              <a:t> di importo a base di gara pari o superiore alle soglie previste per gli affidamenti </a:t>
            </a:r>
            <a:r>
              <a:rPr lang="it-IT" sz="1600" dirty="0" smtClean="0"/>
              <a:t>diretti </a:t>
            </a:r>
            <a:r>
              <a:rPr lang="it-IT" sz="1600" dirty="0"/>
              <a:t>le stazioni appaltanti sono qualificate in uno dei seguenti livelli: </a:t>
            </a:r>
          </a:p>
          <a:p>
            <a:pPr algn="just"/>
            <a:r>
              <a:rPr lang="it-IT" sz="1600" dirty="0"/>
              <a:t>a) </a:t>
            </a:r>
            <a:r>
              <a:rPr lang="it-IT" sz="1600" b="1" dirty="0"/>
              <a:t>livello base </a:t>
            </a:r>
            <a:r>
              <a:rPr lang="it-IT" sz="1600" dirty="0"/>
              <a:t>(</a:t>
            </a:r>
            <a:r>
              <a:rPr lang="it-IT" sz="1600" b="1" dirty="0"/>
              <a:t>L3</a:t>
            </a:r>
            <a:r>
              <a:rPr lang="it-IT" sz="1600" dirty="0"/>
              <a:t>) per importi inferiori a 1.000.000 di euro; </a:t>
            </a:r>
          </a:p>
          <a:p>
            <a:pPr algn="just"/>
            <a:r>
              <a:rPr lang="it-IT" sz="1600" dirty="0"/>
              <a:t>b) </a:t>
            </a:r>
            <a:r>
              <a:rPr lang="it-IT" sz="1600" b="1" dirty="0"/>
              <a:t>livello medio </a:t>
            </a:r>
            <a:r>
              <a:rPr lang="it-IT" sz="1600" dirty="0"/>
              <a:t>(</a:t>
            </a:r>
            <a:r>
              <a:rPr lang="it-IT" sz="1600" b="1" dirty="0"/>
              <a:t>L2</a:t>
            </a:r>
            <a:r>
              <a:rPr lang="it-IT" sz="1600" dirty="0"/>
              <a:t>) per importi pari o superiori a 1.000.000 di euro e inferiori alle soglie di </a:t>
            </a:r>
            <a:r>
              <a:rPr lang="it-IT" sz="1600" dirty="0" smtClean="0"/>
              <a:t>rilevanza </a:t>
            </a:r>
            <a:r>
              <a:rPr lang="it-IT" sz="1600" dirty="0"/>
              <a:t>comunitaria; </a:t>
            </a:r>
          </a:p>
          <a:p>
            <a:pPr algn="just"/>
            <a:r>
              <a:rPr lang="it-IT" sz="1600" dirty="0"/>
              <a:t>c) </a:t>
            </a:r>
            <a:r>
              <a:rPr lang="it-IT" sz="1600" b="1" dirty="0"/>
              <a:t>livello alto </a:t>
            </a:r>
            <a:r>
              <a:rPr lang="it-IT" sz="1600" dirty="0"/>
              <a:t>(</a:t>
            </a:r>
            <a:r>
              <a:rPr lang="it-IT" sz="1600" b="1" dirty="0"/>
              <a:t>L1</a:t>
            </a:r>
            <a:r>
              <a:rPr lang="it-IT" sz="1600" dirty="0"/>
              <a:t>) per importi pari o superiori alle soglie di rilevanza comunitaria. </a:t>
            </a:r>
            <a:endParaRPr lang="it-IT" sz="1600" dirty="0" smtClean="0"/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36B29D80-BABD-66F1-DE67-D7E8A0B5D8A4}"/>
              </a:ext>
            </a:extLst>
          </p:cNvPr>
          <p:cNvSpPr txBox="1"/>
          <p:nvPr/>
        </p:nvSpPr>
        <p:spPr>
          <a:xfrm>
            <a:off x="183530" y="5026723"/>
            <a:ext cx="3778870" cy="1384995"/>
          </a:xfrm>
          <a:prstGeom prst="rect">
            <a:avLst/>
          </a:prstGeom>
          <a:solidFill>
            <a:srgbClr val="3052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</a:rPr>
              <a:t>possesso dei requisiti di cui al </a:t>
            </a:r>
            <a:r>
              <a:rPr lang="it-IT" sz="1400" b="1" i="1" dirty="0" smtClean="0">
                <a:solidFill>
                  <a:schemeClr val="bg1"/>
                </a:solidFill>
              </a:rPr>
              <a:t>punto </a:t>
            </a:r>
            <a:r>
              <a:rPr lang="it-IT" sz="1400" b="1" i="1" dirty="0">
                <a:solidFill>
                  <a:schemeClr val="bg1"/>
                </a:solidFill>
              </a:rPr>
              <a:t>5.1 nonché un punteggio complessivo per i </a:t>
            </a:r>
            <a:r>
              <a:rPr lang="it-IT" sz="1400" b="1" i="1" dirty="0" smtClean="0">
                <a:solidFill>
                  <a:schemeClr val="bg1"/>
                </a:solidFill>
              </a:rPr>
              <a:t>requisiti </a:t>
            </a:r>
            <a:r>
              <a:rPr lang="it-IT" sz="1400" b="1" i="1" dirty="0">
                <a:solidFill>
                  <a:schemeClr val="bg1"/>
                </a:solidFill>
              </a:rPr>
              <a:t>di cui al punto 5.2 pari o </a:t>
            </a:r>
            <a:r>
              <a:rPr lang="it-IT" sz="1400" b="1" i="1" dirty="0" smtClean="0">
                <a:solidFill>
                  <a:schemeClr val="bg1"/>
                </a:solidFill>
              </a:rPr>
              <a:t>superiore a</a:t>
            </a:r>
            <a:r>
              <a:rPr lang="it-IT" sz="1400" b="1" i="1" dirty="0">
                <a:solidFill>
                  <a:schemeClr val="bg1"/>
                </a:solidFill>
              </a:rPr>
              <a:t>: </a:t>
            </a:r>
          </a:p>
          <a:p>
            <a:pPr algn="ctr"/>
            <a:r>
              <a:rPr lang="it-IT" sz="1400" b="1" i="1" dirty="0">
                <a:solidFill>
                  <a:schemeClr val="bg1"/>
                </a:solidFill>
              </a:rPr>
              <a:t>livello L3 30 punti </a:t>
            </a:r>
          </a:p>
          <a:p>
            <a:pPr algn="ctr"/>
            <a:r>
              <a:rPr lang="it-IT" sz="1400" b="1" i="1" dirty="0">
                <a:solidFill>
                  <a:schemeClr val="bg1"/>
                </a:solidFill>
              </a:rPr>
              <a:t>livello L2 40 punti </a:t>
            </a:r>
          </a:p>
          <a:p>
            <a:pPr algn="ctr"/>
            <a:r>
              <a:rPr lang="it-IT" sz="1400" b="1" i="1" dirty="0">
                <a:solidFill>
                  <a:schemeClr val="bg1"/>
                </a:solidFill>
              </a:rPr>
              <a:t>livello L1 50 punti 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0E78FEE1-122C-0B41-9975-961E39A7F47F}"/>
              </a:ext>
            </a:extLst>
          </p:cNvPr>
          <p:cNvSpPr txBox="1"/>
          <p:nvPr/>
        </p:nvSpPr>
        <p:spPr>
          <a:xfrm>
            <a:off x="684975" y="489818"/>
            <a:ext cx="10998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072160"/>
                </a:solidFill>
              </a:rPr>
              <a:t>LIVELLI DI QUALIFICAZIONE PER LA PROGETTAZIONE - L’AFFIDAMENTO- L’ESECUZIONE </a:t>
            </a:r>
            <a:endParaRPr lang="it-IT" sz="3200" b="1" dirty="0">
              <a:solidFill>
                <a:srgbClr val="072160"/>
              </a:solidFill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DB2A4A4-C3EE-DB86-DEF9-B292E39210B0}"/>
              </a:ext>
            </a:extLst>
          </p:cNvPr>
          <p:cNvSpPr/>
          <p:nvPr/>
        </p:nvSpPr>
        <p:spPr>
          <a:xfrm>
            <a:off x="4168869" y="1614022"/>
            <a:ext cx="3962400" cy="4797696"/>
          </a:xfrm>
          <a:prstGeom prst="rect">
            <a:avLst/>
          </a:prstGeom>
          <a:solidFill>
            <a:schemeClr val="accent4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7" rIns="720000" bIns="45707" rtlCol="0" anchor="t"/>
          <a:lstStyle/>
          <a:p>
            <a:pPr defTabSz="914172"/>
            <a:endParaRPr lang="it-IT" sz="1600">
              <a:solidFill>
                <a:schemeClr val="tx1"/>
              </a:solidFill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341EB13-90E7-C986-0CDB-9D849430830B}"/>
              </a:ext>
            </a:extLst>
          </p:cNvPr>
          <p:cNvSpPr txBox="1"/>
          <p:nvPr/>
        </p:nvSpPr>
        <p:spPr>
          <a:xfrm>
            <a:off x="4431059" y="1662334"/>
            <a:ext cx="3464238" cy="3046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Per </a:t>
            </a:r>
            <a:r>
              <a:rPr lang="it-IT" sz="1600" b="1" dirty="0">
                <a:solidFill>
                  <a:srgbClr val="FF0000"/>
                </a:solidFill>
              </a:rPr>
              <a:t>i servizi e le forniture </a:t>
            </a:r>
            <a:r>
              <a:rPr lang="it-IT" sz="1600" dirty="0"/>
              <a:t>di importo a base di gara pari o superiore alle soglie previste per gli </a:t>
            </a:r>
            <a:r>
              <a:rPr lang="it-IT" sz="1600" dirty="0" smtClean="0"/>
              <a:t>affidamenti </a:t>
            </a:r>
            <a:r>
              <a:rPr lang="it-IT" sz="1600" dirty="0"/>
              <a:t>diretti le stazioni appaltanti sono qualificate in uno dei seguenti livelli: </a:t>
            </a:r>
          </a:p>
          <a:p>
            <a:pPr algn="just"/>
            <a:r>
              <a:rPr lang="it-IT" sz="1600" dirty="0"/>
              <a:t>a) </a:t>
            </a:r>
            <a:r>
              <a:rPr lang="it-IT" sz="1600" b="1" dirty="0"/>
              <a:t>livello base </a:t>
            </a:r>
            <a:r>
              <a:rPr lang="it-IT" sz="1600" dirty="0"/>
              <a:t>(</a:t>
            </a:r>
            <a:r>
              <a:rPr lang="it-IT" sz="1600" b="1" dirty="0"/>
              <a:t>SF3</a:t>
            </a:r>
            <a:r>
              <a:rPr lang="it-IT" sz="1600" dirty="0"/>
              <a:t>) per importi inferiori a 750.000 euro; </a:t>
            </a:r>
          </a:p>
          <a:p>
            <a:pPr algn="just"/>
            <a:r>
              <a:rPr lang="it-IT" sz="1600" dirty="0"/>
              <a:t>b) </a:t>
            </a:r>
            <a:r>
              <a:rPr lang="it-IT" sz="1600" b="1" dirty="0"/>
              <a:t>livello medio </a:t>
            </a:r>
            <a:r>
              <a:rPr lang="it-IT" sz="1600" dirty="0"/>
              <a:t>(</a:t>
            </a:r>
            <a:r>
              <a:rPr lang="it-IT" sz="1600" b="1" dirty="0"/>
              <a:t>SF2</a:t>
            </a:r>
            <a:r>
              <a:rPr lang="it-IT" sz="1600" dirty="0"/>
              <a:t>) per importi pari o superiori a 750.000 euro e inferiori a 5.000.000 di euro; </a:t>
            </a:r>
          </a:p>
          <a:p>
            <a:pPr algn="just"/>
            <a:r>
              <a:rPr lang="it-IT" sz="1600" dirty="0"/>
              <a:t>c) </a:t>
            </a:r>
            <a:r>
              <a:rPr lang="it-IT" sz="1600" b="1" dirty="0"/>
              <a:t>livello alto </a:t>
            </a:r>
            <a:r>
              <a:rPr lang="it-IT" sz="1600" dirty="0"/>
              <a:t>(</a:t>
            </a:r>
            <a:r>
              <a:rPr lang="it-IT" sz="1600" b="1" dirty="0"/>
              <a:t>SF1</a:t>
            </a:r>
            <a:r>
              <a:rPr lang="it-IT" sz="1600" dirty="0"/>
              <a:t>) per importi pari o superiori a 5 milioni di euro. </a:t>
            </a:r>
            <a:endParaRPr lang="it-IT" sz="1600" dirty="0" smtClean="0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36B29D80-BABD-66F1-DE67-D7E8A0B5D8A4}"/>
              </a:ext>
            </a:extLst>
          </p:cNvPr>
          <p:cNvSpPr txBox="1"/>
          <p:nvPr/>
        </p:nvSpPr>
        <p:spPr>
          <a:xfrm>
            <a:off x="4244243" y="5053316"/>
            <a:ext cx="3778870" cy="1384995"/>
          </a:xfrm>
          <a:prstGeom prst="rect">
            <a:avLst/>
          </a:prstGeom>
          <a:solidFill>
            <a:srgbClr val="3052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sz="1400" b="1" i="1" dirty="0">
                <a:solidFill>
                  <a:schemeClr val="bg1"/>
                </a:solidFill>
              </a:rPr>
              <a:t>possesso dei requisiti di cui al </a:t>
            </a:r>
            <a:r>
              <a:rPr lang="it-IT" sz="1400" b="1" i="1" dirty="0" smtClean="0">
                <a:solidFill>
                  <a:schemeClr val="bg1"/>
                </a:solidFill>
              </a:rPr>
              <a:t>punto 6.1 </a:t>
            </a:r>
            <a:r>
              <a:rPr lang="it-IT" sz="1400" b="1" i="1" dirty="0">
                <a:solidFill>
                  <a:schemeClr val="bg1"/>
                </a:solidFill>
              </a:rPr>
              <a:t>nonché un punteggio complessivo per i </a:t>
            </a:r>
            <a:r>
              <a:rPr lang="it-IT" sz="1400" b="1" i="1" dirty="0" smtClean="0">
                <a:solidFill>
                  <a:schemeClr val="bg1"/>
                </a:solidFill>
              </a:rPr>
              <a:t>requisiti </a:t>
            </a:r>
            <a:r>
              <a:rPr lang="it-IT" sz="1400" b="1" i="1" dirty="0">
                <a:solidFill>
                  <a:schemeClr val="bg1"/>
                </a:solidFill>
              </a:rPr>
              <a:t>di cui al punto </a:t>
            </a:r>
            <a:r>
              <a:rPr lang="it-IT" sz="1400" b="1" i="1" dirty="0" smtClean="0">
                <a:solidFill>
                  <a:schemeClr val="bg1"/>
                </a:solidFill>
              </a:rPr>
              <a:t>6.2 </a:t>
            </a:r>
            <a:r>
              <a:rPr lang="it-IT" sz="1400" b="1" i="1" dirty="0">
                <a:solidFill>
                  <a:schemeClr val="bg1"/>
                </a:solidFill>
              </a:rPr>
              <a:t>pari o </a:t>
            </a:r>
            <a:r>
              <a:rPr lang="it-IT" sz="1400" b="1" i="1" dirty="0" smtClean="0">
                <a:solidFill>
                  <a:schemeClr val="bg1"/>
                </a:solidFill>
              </a:rPr>
              <a:t>superiore a</a:t>
            </a:r>
            <a:r>
              <a:rPr lang="it-IT" sz="1400" b="1" i="1" dirty="0">
                <a:solidFill>
                  <a:schemeClr val="bg1"/>
                </a:solidFill>
              </a:rPr>
              <a:t>: </a:t>
            </a:r>
          </a:p>
          <a:p>
            <a:pPr algn="ctr"/>
            <a:r>
              <a:rPr lang="it-IT" sz="1400" b="1" i="1" dirty="0">
                <a:solidFill>
                  <a:schemeClr val="bg1"/>
                </a:solidFill>
              </a:rPr>
              <a:t>livello </a:t>
            </a:r>
            <a:r>
              <a:rPr lang="it-IT" sz="1400" b="1" i="1" dirty="0" smtClean="0">
                <a:solidFill>
                  <a:schemeClr val="bg1"/>
                </a:solidFill>
              </a:rPr>
              <a:t>SF3 </a:t>
            </a:r>
            <a:r>
              <a:rPr lang="it-IT" sz="1400" b="1" i="1" dirty="0">
                <a:solidFill>
                  <a:schemeClr val="bg1"/>
                </a:solidFill>
              </a:rPr>
              <a:t>30 punti </a:t>
            </a:r>
          </a:p>
          <a:p>
            <a:pPr algn="ctr"/>
            <a:r>
              <a:rPr lang="it-IT" sz="1400" b="1" i="1" dirty="0">
                <a:solidFill>
                  <a:schemeClr val="bg1"/>
                </a:solidFill>
              </a:rPr>
              <a:t>livello </a:t>
            </a:r>
            <a:r>
              <a:rPr lang="it-IT" sz="1400" b="1" i="1" dirty="0" smtClean="0">
                <a:solidFill>
                  <a:schemeClr val="bg1"/>
                </a:solidFill>
              </a:rPr>
              <a:t>SF2 </a:t>
            </a:r>
            <a:r>
              <a:rPr lang="it-IT" sz="1400" b="1" i="1" dirty="0">
                <a:solidFill>
                  <a:schemeClr val="bg1"/>
                </a:solidFill>
              </a:rPr>
              <a:t>40 punti </a:t>
            </a:r>
          </a:p>
          <a:p>
            <a:pPr algn="ctr"/>
            <a:r>
              <a:rPr lang="it-IT" sz="1400" b="1" i="1" dirty="0">
                <a:solidFill>
                  <a:schemeClr val="bg1"/>
                </a:solidFill>
              </a:rPr>
              <a:t>livello </a:t>
            </a:r>
            <a:r>
              <a:rPr lang="it-IT" sz="1400" b="1" i="1" dirty="0" smtClean="0">
                <a:solidFill>
                  <a:schemeClr val="bg1"/>
                </a:solidFill>
              </a:rPr>
              <a:t>SF1 </a:t>
            </a:r>
            <a:r>
              <a:rPr lang="it-IT" sz="1400" b="1" i="1" dirty="0">
                <a:solidFill>
                  <a:schemeClr val="bg1"/>
                </a:solidFill>
              </a:rPr>
              <a:t>50 punti </a:t>
            </a:r>
          </a:p>
        </p:txBody>
      </p:sp>
      <p:sp>
        <p:nvSpPr>
          <p:cNvPr id="29" name="Rectangle 4">
            <a:extLst>
              <a:ext uri="{FF2B5EF4-FFF2-40B4-BE49-F238E27FC236}">
                <a16:creationId xmlns:a16="http://schemas.microsoft.com/office/drawing/2014/main" id="{3DB2A4A4-C3EE-DB86-DEF9-B292E39210B0}"/>
              </a:ext>
            </a:extLst>
          </p:cNvPr>
          <p:cNvSpPr/>
          <p:nvPr/>
        </p:nvSpPr>
        <p:spPr>
          <a:xfrm>
            <a:off x="8262364" y="987701"/>
            <a:ext cx="3962400" cy="5370831"/>
          </a:xfrm>
          <a:prstGeom prst="rect">
            <a:avLst/>
          </a:prstGeom>
          <a:solidFill>
            <a:schemeClr val="accent4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7" rIns="720000" bIns="45707" rtlCol="0" anchor="t"/>
          <a:lstStyle/>
          <a:p>
            <a:pPr defTabSz="914172"/>
            <a:endParaRPr lang="it-IT" sz="1600">
              <a:solidFill>
                <a:schemeClr val="tx1"/>
              </a:solidFill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5341EB13-90E7-C986-0CDB-9D849430830B}"/>
              </a:ext>
            </a:extLst>
          </p:cNvPr>
          <p:cNvSpPr txBox="1"/>
          <p:nvPr/>
        </p:nvSpPr>
        <p:spPr>
          <a:xfrm>
            <a:off x="8511445" y="1085166"/>
            <a:ext cx="3464238" cy="25545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 </a:t>
            </a:r>
            <a:r>
              <a:rPr lang="it-IT" sz="1600" b="1" dirty="0">
                <a:solidFill>
                  <a:srgbClr val="FF0000"/>
                </a:solidFill>
              </a:rPr>
              <a:t>Le stazioni appaltanti e le centrali di committenza qualificate </a:t>
            </a:r>
            <a:r>
              <a:rPr lang="it-IT" sz="1600" dirty="0"/>
              <a:t>per la progettazione e per </a:t>
            </a:r>
            <a:r>
              <a:rPr lang="it-IT" sz="1600" dirty="0" smtClean="0"/>
              <a:t>l’affidamento </a:t>
            </a:r>
            <a:r>
              <a:rPr lang="it-IT" sz="1600" dirty="0"/>
              <a:t>di lavori, di servizi e forniture o di entrambe le tipologie contrattuali </a:t>
            </a:r>
            <a:r>
              <a:rPr lang="it-IT" sz="1600" b="1" dirty="0">
                <a:solidFill>
                  <a:srgbClr val="FF0000"/>
                </a:solidFill>
              </a:rPr>
              <a:t>sono </a:t>
            </a:r>
          </a:p>
          <a:p>
            <a:pPr algn="just"/>
            <a:r>
              <a:rPr lang="it-IT" sz="1600" b="1" dirty="0">
                <a:solidFill>
                  <a:srgbClr val="FF0000"/>
                </a:solidFill>
              </a:rPr>
              <a:t>qualificate, in una prima fase sperimentale, anche per l’esecuzione</a:t>
            </a:r>
            <a:r>
              <a:rPr lang="it-IT" sz="1600" dirty="0"/>
              <a:t> rispettivamente di lavori, </a:t>
            </a:r>
            <a:r>
              <a:rPr lang="it-IT" sz="1600" dirty="0" smtClean="0"/>
              <a:t>di </a:t>
            </a:r>
            <a:r>
              <a:rPr lang="it-IT" sz="1600" dirty="0"/>
              <a:t>servizi e forniture o di entrambe le tipologie contrattuali. </a:t>
            </a:r>
            <a:r>
              <a:rPr lang="it-IT" sz="1600" b="1" dirty="0" smtClean="0">
                <a:solidFill>
                  <a:srgbClr val="FF0000"/>
                </a:solidFill>
              </a:rPr>
              <a:t>REQUISITI A REGIME: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36B29D80-BABD-66F1-DE67-D7E8A0B5D8A4}"/>
              </a:ext>
            </a:extLst>
          </p:cNvPr>
          <p:cNvSpPr txBox="1"/>
          <p:nvPr/>
        </p:nvSpPr>
        <p:spPr>
          <a:xfrm>
            <a:off x="8354129" y="3737176"/>
            <a:ext cx="3732976" cy="2677656"/>
          </a:xfrm>
          <a:prstGeom prst="rect">
            <a:avLst/>
          </a:prstGeom>
          <a:solidFill>
            <a:srgbClr val="3052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sz="1200" b="1" i="1" dirty="0">
                <a:solidFill>
                  <a:schemeClr val="bg1"/>
                </a:solidFill>
              </a:rPr>
              <a:t>- contratti eseguiti nel quinquennio precedente a quello della domanda di qualificazione; </a:t>
            </a:r>
          </a:p>
          <a:p>
            <a:r>
              <a:rPr lang="it-IT" sz="1200" b="1" i="1" dirty="0">
                <a:solidFill>
                  <a:schemeClr val="bg1"/>
                </a:solidFill>
              </a:rPr>
              <a:t>- rispetto dei tempi previsti per i pagamenti di imprese e fornitori; </a:t>
            </a:r>
          </a:p>
          <a:p>
            <a:r>
              <a:rPr lang="it-IT" sz="1200" b="1" i="1" dirty="0">
                <a:solidFill>
                  <a:schemeClr val="bg1"/>
                </a:solidFill>
              </a:rPr>
              <a:t>- assolvimento degli obblighi di comunicazione dei dati sui contratti pubblici che alimentano </a:t>
            </a:r>
          </a:p>
          <a:p>
            <a:r>
              <a:rPr lang="it-IT" sz="1200" b="1" i="1" dirty="0">
                <a:solidFill>
                  <a:schemeClr val="bg1"/>
                </a:solidFill>
              </a:rPr>
              <a:t>le banche dati detenute o gestite dall’Autorità; </a:t>
            </a:r>
          </a:p>
          <a:p>
            <a:r>
              <a:rPr lang="it-IT" sz="1200" b="1" i="1" dirty="0">
                <a:solidFill>
                  <a:schemeClr val="bg1"/>
                </a:solidFill>
              </a:rPr>
              <a:t>- assolvimento degli obblighi di cui agli articoli 1 e 2 del decreto legislativo 29 dicembre 2011, </a:t>
            </a:r>
          </a:p>
          <a:p>
            <a:r>
              <a:rPr lang="it-IT" sz="1200" b="1" i="1" dirty="0">
                <a:solidFill>
                  <a:schemeClr val="bg1"/>
                </a:solidFill>
              </a:rPr>
              <a:t>n. 229, in materia di procedure di monitoraggio sullo stato di attuazione delle opere </a:t>
            </a:r>
            <a:r>
              <a:rPr lang="it-IT" sz="1200" b="1" i="1" dirty="0" smtClean="0">
                <a:solidFill>
                  <a:schemeClr val="bg1"/>
                </a:solidFill>
              </a:rPr>
              <a:t>pubbliche</a:t>
            </a:r>
            <a:r>
              <a:rPr lang="it-IT" sz="1200" b="1" i="1" dirty="0">
                <a:solidFill>
                  <a:schemeClr val="bg1"/>
                </a:solidFill>
              </a:rPr>
              <a:t>, di verifica dell'utilizzo dei finanziamenti nei </a:t>
            </a:r>
            <a:r>
              <a:rPr lang="it-IT" sz="1200" b="1" i="1" dirty="0" smtClean="0">
                <a:solidFill>
                  <a:schemeClr val="bg1"/>
                </a:solidFill>
              </a:rPr>
              <a:t>tempi </a:t>
            </a:r>
            <a:r>
              <a:rPr lang="it-IT" sz="1200" b="1" i="1" dirty="0">
                <a:solidFill>
                  <a:schemeClr val="bg1"/>
                </a:solidFill>
              </a:rPr>
              <a:t>previsti e costituzione del </a:t>
            </a:r>
            <a:r>
              <a:rPr lang="it-IT" sz="1200" b="1" i="1" dirty="0" smtClean="0">
                <a:solidFill>
                  <a:schemeClr val="bg1"/>
                </a:solidFill>
              </a:rPr>
              <a:t>Fondo </a:t>
            </a:r>
            <a:r>
              <a:rPr lang="it-IT" sz="1200" b="1" i="1" dirty="0">
                <a:solidFill>
                  <a:schemeClr val="bg1"/>
                </a:solidFill>
              </a:rPr>
              <a:t>opere e del Fondo progetti; </a:t>
            </a:r>
          </a:p>
          <a:p>
            <a:r>
              <a:rPr lang="it-IT" sz="1200" b="1" i="1" dirty="0">
                <a:solidFill>
                  <a:schemeClr val="bg1"/>
                </a:solidFill>
              </a:rPr>
              <a:t>- utilizzo di piattaforme telematiche per l’esecuzione. </a:t>
            </a:r>
          </a:p>
        </p:txBody>
      </p:sp>
    </p:spTree>
    <p:extLst>
      <p:ext uri="{BB962C8B-B14F-4D97-AF65-F5344CB8AC3E}">
        <p14:creationId xmlns:p14="http://schemas.microsoft.com/office/powerpoint/2010/main" val="26490578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9">
            <a:extLst>
              <a:ext uri="{FF2B5EF4-FFF2-40B4-BE49-F238E27FC236}">
                <a16:creationId xmlns:a16="http://schemas.microsoft.com/office/drawing/2014/main" id="{E4037BD1-5D27-4954-B618-84F1EF8D5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75720" y="6368254"/>
            <a:ext cx="325214" cy="393600"/>
          </a:xfrm>
        </p:spPr>
        <p:txBody>
          <a:bodyPr/>
          <a:lstStyle/>
          <a:p>
            <a:fld id="{00000000-1234-1234-1234-123412341234}" type="slidenum">
              <a:rPr lang="it-IT" b="1" smtClean="0">
                <a:solidFill>
                  <a:schemeClr val="bg1"/>
                </a:solidFill>
              </a:rPr>
              <a:pPr/>
              <a:t>17</a:t>
            </a:fld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E78FEE1-122C-0B41-9975-961E39A7F47F}"/>
              </a:ext>
            </a:extLst>
          </p:cNvPr>
          <p:cNvSpPr txBox="1"/>
          <p:nvPr/>
        </p:nvSpPr>
        <p:spPr>
          <a:xfrm>
            <a:off x="7157885" y="3077830"/>
            <a:ext cx="4789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rgbClr val="072160"/>
                </a:solidFill>
              </a:rPr>
              <a:t>GRAZIE PER L’ATTENZIONE</a:t>
            </a:r>
            <a:endParaRPr lang="it-IT" sz="3200" b="1" dirty="0">
              <a:solidFill>
                <a:srgbClr val="072160"/>
              </a:solidFill>
            </a:endParaRPr>
          </a:p>
        </p:txBody>
      </p:sp>
      <p:pic>
        <p:nvPicPr>
          <p:cNvPr id="62" name="Immagine 61">
            <a:extLst>
              <a:ext uri="{FF2B5EF4-FFF2-40B4-BE49-F238E27FC236}">
                <a16:creationId xmlns:a16="http://schemas.microsoft.com/office/drawing/2014/main" id="{57A1C38B-9E52-6886-84EF-9D6D19AD50E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14" y="174232"/>
            <a:ext cx="6768951" cy="639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21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CFCDF949-4DF0-658D-CB9B-65177A89B577}"/>
              </a:ext>
            </a:extLst>
          </p:cNvPr>
          <p:cNvSpPr txBox="1">
            <a:spLocks/>
          </p:cNvSpPr>
          <p:nvPr/>
        </p:nvSpPr>
        <p:spPr>
          <a:xfrm>
            <a:off x="569999" y="188478"/>
            <a:ext cx="10783801" cy="732155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b="1" dirty="0" smtClean="0">
                <a:solidFill>
                  <a:schemeClr val="accent6"/>
                </a:solidFill>
              </a:rPr>
              <a:t>Il contesto di riferimento</a:t>
            </a:r>
            <a:br>
              <a:rPr lang="it-IT" sz="4000" b="1" dirty="0" smtClean="0">
                <a:solidFill>
                  <a:schemeClr val="accent6"/>
                </a:solidFill>
              </a:rPr>
            </a:br>
            <a:r>
              <a:rPr lang="it-IT" sz="2000" b="1" i="1" dirty="0" smtClean="0">
                <a:solidFill>
                  <a:schemeClr val="accent6"/>
                </a:solidFill>
              </a:rPr>
              <a:t>La razionalizzazione della spesa pubblica</a:t>
            </a:r>
            <a:endParaRPr lang="it-IT" sz="2200" b="1" i="1" dirty="0">
              <a:solidFill>
                <a:schemeClr val="accent6"/>
              </a:solidFill>
            </a:endParaRPr>
          </a:p>
        </p:txBody>
      </p:sp>
      <p:sp>
        <p:nvSpPr>
          <p:cNvPr id="3" name="Segnaposto contenuto 43">
            <a:extLst>
              <a:ext uri="{FF2B5EF4-FFF2-40B4-BE49-F238E27FC236}">
                <a16:creationId xmlns:a16="http://schemas.microsoft.com/office/drawing/2014/main" id="{A3F1966A-A0D1-50DC-5875-F72831F2AEDD}"/>
              </a:ext>
            </a:extLst>
          </p:cNvPr>
          <p:cNvSpPr txBox="1">
            <a:spLocks/>
          </p:cNvSpPr>
          <p:nvPr/>
        </p:nvSpPr>
        <p:spPr>
          <a:xfrm>
            <a:off x="569999" y="1014257"/>
            <a:ext cx="11462674" cy="7386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7785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t-IT" sz="2000" dirty="0" smtClean="0"/>
              <a:t>L’Agenzia Regionale di Informatica e Committenza di Regione Abruzzo, in qualità di Centrale di Committenza e Soggetto Aggregatore ha tra i suoi obiettivi la </a:t>
            </a:r>
            <a:r>
              <a:rPr lang="it-IT" sz="2000" b="1" dirty="0" smtClean="0"/>
              <a:t>razionalizzazione della spesa regionale</a:t>
            </a:r>
            <a:r>
              <a:rPr lang="it-IT" sz="2000" dirty="0" smtClean="0"/>
              <a:t>, in ambito sanitario e non, utilizzando gli acquisti centralizzati quale </a:t>
            </a:r>
            <a:r>
              <a:rPr lang="it-IT" sz="2000" b="1" dirty="0" smtClean="0"/>
              <a:t>leva strategica</a:t>
            </a:r>
            <a:endParaRPr lang="it-IT" sz="2000" b="1" dirty="0"/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547AE4B8-2CFB-21C3-AB46-BD9825A0B507}"/>
              </a:ext>
            </a:extLst>
          </p:cNvPr>
          <p:cNvGrpSpPr/>
          <p:nvPr/>
        </p:nvGrpSpPr>
        <p:grpSpPr>
          <a:xfrm>
            <a:off x="441433" y="3606224"/>
            <a:ext cx="11462674" cy="2985862"/>
            <a:chOff x="569999" y="3521816"/>
            <a:chExt cx="11462674" cy="2985862"/>
          </a:xfrm>
        </p:grpSpPr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FF574565-9EC6-531F-D48D-31C4458ADF42}"/>
                </a:ext>
              </a:extLst>
            </p:cNvPr>
            <p:cNvGrpSpPr/>
            <p:nvPr/>
          </p:nvGrpSpPr>
          <p:grpSpPr>
            <a:xfrm>
              <a:off x="569999" y="3521816"/>
              <a:ext cx="5396692" cy="2985862"/>
              <a:chOff x="569999" y="3521816"/>
              <a:chExt cx="5396692" cy="2985862"/>
            </a:xfrm>
          </p:grpSpPr>
          <p:sp>
            <p:nvSpPr>
              <p:cNvPr id="9" name="Rectangle 21">
                <a:extLst>
                  <a:ext uri="{FF2B5EF4-FFF2-40B4-BE49-F238E27FC236}">
                    <a16:creationId xmlns:a16="http://schemas.microsoft.com/office/drawing/2014/main" id="{95DAD8DA-B64B-95A1-8F58-304921B9A781}"/>
                  </a:ext>
                </a:extLst>
              </p:cNvPr>
              <p:cNvSpPr/>
              <p:nvPr/>
            </p:nvSpPr>
            <p:spPr>
              <a:xfrm>
                <a:off x="569999" y="3971637"/>
                <a:ext cx="5396692" cy="2536041"/>
              </a:xfrm>
              <a:prstGeom prst="rect">
                <a:avLst/>
              </a:prstGeom>
              <a:ln w="12700">
                <a:solidFill>
                  <a:srgbClr val="002060"/>
                </a:solidFill>
                <a:prstDash val="sysDot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4">
                  <a:shade val="50000"/>
                  <a:hueOff val="422109"/>
                  <a:satOff val="-40289"/>
                  <a:lumOff val="36357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08000" anchor="ctr"/>
              <a:lstStyle/>
              <a:p>
                <a:pPr algn="just"/>
                <a:r>
                  <a:rPr lang="it-IT" sz="1300" dirty="0">
                    <a:solidFill>
                      <a:schemeClr val="tx1"/>
                    </a:solidFill>
                  </a:rPr>
                  <a:t>La </a:t>
                </a:r>
                <a:r>
                  <a:rPr lang="it-IT" sz="1300" b="1" dirty="0">
                    <a:solidFill>
                      <a:schemeClr val="tx1"/>
                    </a:solidFill>
                  </a:rPr>
                  <a:t>centrale di committenza è un’amministrazione aggiudicatrice che</a:t>
                </a:r>
                <a:r>
                  <a:rPr lang="it-IT" sz="1300" dirty="0">
                    <a:solidFill>
                      <a:schemeClr val="tx1"/>
                    </a:solidFill>
                  </a:rPr>
                  <a:t>: </a:t>
                </a:r>
                <a:r>
                  <a:rPr lang="it-IT" sz="1300" b="1" i="1" dirty="0">
                    <a:solidFill>
                      <a:schemeClr val="tx1"/>
                    </a:solidFill>
                  </a:rPr>
                  <a:t>1) </a:t>
                </a:r>
                <a:r>
                  <a:rPr lang="it-IT" sz="1300" b="1" dirty="0">
                    <a:solidFill>
                      <a:schemeClr val="tx1"/>
                    </a:solidFill>
                  </a:rPr>
                  <a:t>acquista forniture o servizi </a:t>
                </a:r>
                <a:r>
                  <a:rPr lang="it-IT" sz="1300" dirty="0">
                    <a:solidFill>
                      <a:schemeClr val="tx1"/>
                    </a:solidFill>
                  </a:rPr>
                  <a:t>destinati ad </a:t>
                </a:r>
                <a:r>
                  <a:rPr lang="it-IT" sz="1300" dirty="0" smtClean="0">
                    <a:solidFill>
                      <a:schemeClr val="tx1"/>
                    </a:solidFill>
                  </a:rPr>
                  <a:t>amministrazioni </a:t>
                </a:r>
                <a:r>
                  <a:rPr lang="it-IT" sz="1300" dirty="0">
                    <a:solidFill>
                      <a:schemeClr val="tx1"/>
                    </a:solidFill>
                  </a:rPr>
                  <a:t>aggiudicatrici o altri enti aggiudicatori; </a:t>
                </a:r>
                <a:r>
                  <a:rPr lang="it-IT" sz="1300" b="1" i="1" dirty="0">
                    <a:solidFill>
                      <a:schemeClr val="tx1"/>
                    </a:solidFill>
                  </a:rPr>
                  <a:t>2) </a:t>
                </a:r>
                <a:r>
                  <a:rPr lang="it-IT" sz="1300" b="1" dirty="0">
                    <a:solidFill>
                      <a:schemeClr val="tx1"/>
                    </a:solidFill>
                  </a:rPr>
                  <a:t>conclude accordi quadro </a:t>
                </a:r>
                <a:r>
                  <a:rPr lang="it-IT" sz="1300" dirty="0">
                    <a:solidFill>
                      <a:schemeClr val="tx1"/>
                    </a:solidFill>
                  </a:rPr>
                  <a:t>di lavori, forniture o servizi destinati ad altre PP.AA.; </a:t>
                </a:r>
                <a:r>
                  <a:rPr lang="it-IT" sz="1300" b="1" i="1" dirty="0">
                    <a:solidFill>
                      <a:schemeClr val="tx1"/>
                    </a:solidFill>
                  </a:rPr>
                  <a:t>3) </a:t>
                </a:r>
                <a:r>
                  <a:rPr lang="it-IT" sz="1300" b="1" dirty="0">
                    <a:solidFill>
                      <a:schemeClr val="tx1"/>
                    </a:solidFill>
                  </a:rPr>
                  <a:t>presta supporto</a:t>
                </a:r>
                <a:r>
                  <a:rPr lang="it-IT" sz="1300" dirty="0">
                    <a:solidFill>
                      <a:schemeClr val="tx1"/>
                    </a:solidFill>
                  </a:rPr>
                  <a:t> alle attività di committenza delle altre stazioni appaltanti.</a:t>
                </a:r>
              </a:p>
              <a:p>
                <a:pPr algn="just">
                  <a:spcBef>
                    <a:spcPts val="600"/>
                  </a:spcBef>
                </a:pPr>
                <a:r>
                  <a:rPr lang="it-IT" sz="1300" dirty="0">
                    <a:solidFill>
                      <a:schemeClr val="tx1"/>
                    </a:solidFill>
                  </a:rPr>
                  <a:t>Gli obiettivi delle Centrali di committenza sono principalmente quelli di </a:t>
                </a:r>
                <a:r>
                  <a:rPr lang="it-IT" sz="1300" b="1" dirty="0">
                    <a:solidFill>
                      <a:schemeClr val="tx1"/>
                    </a:solidFill>
                  </a:rPr>
                  <a:t>supportare costantemente la Pubblica Amministrazione curando tutte le attività di gara, standardizzare le procedure e i processi di gara</a:t>
                </a:r>
                <a:r>
                  <a:rPr lang="it-IT" sz="1300" dirty="0">
                    <a:solidFill>
                      <a:schemeClr val="tx1"/>
                    </a:solidFill>
                  </a:rPr>
                  <a:t>, razionalizzare la spesa pubblica, e favorire una maggiore trasparenza e legalità nella gestione delle procedure di gara.</a:t>
                </a:r>
              </a:p>
            </p:txBody>
          </p:sp>
          <p:sp>
            <p:nvSpPr>
              <p:cNvPr id="10" name="Rettangolo 14">
                <a:extLst>
                  <a:ext uri="{FF2B5EF4-FFF2-40B4-BE49-F238E27FC236}">
                    <a16:creationId xmlns:a16="http://schemas.microsoft.com/office/drawing/2014/main" id="{59E1C0DF-F55F-7522-0747-4F452B080192}"/>
                  </a:ext>
                </a:extLst>
              </p:cNvPr>
              <p:cNvSpPr/>
              <p:nvPr/>
            </p:nvSpPr>
            <p:spPr bwMode="ltGray">
              <a:xfrm>
                <a:off x="569999" y="3521816"/>
                <a:ext cx="5396692" cy="452130"/>
              </a:xfrm>
              <a:prstGeom prst="rect">
                <a:avLst/>
              </a:prstGeom>
              <a:solidFill>
                <a:srgbClr val="EFC75E"/>
              </a:solidFill>
              <a:ln w="3175">
                <a:solidFill>
                  <a:srgbClr val="00206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it-IT" sz="1400" b="1">
                    <a:solidFill>
                      <a:srgbClr val="002845"/>
                    </a:solidFill>
                    <a:latin typeface="+mj-lt"/>
                  </a:rPr>
                  <a:t>Il ruolo della Centrale di Committenza</a:t>
                </a:r>
              </a:p>
            </p:txBody>
          </p:sp>
        </p:grpSp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9525787E-65E2-0168-BE7F-F64EA7169896}"/>
                </a:ext>
              </a:extLst>
            </p:cNvPr>
            <p:cNvGrpSpPr/>
            <p:nvPr/>
          </p:nvGrpSpPr>
          <p:grpSpPr>
            <a:xfrm>
              <a:off x="6636272" y="3521816"/>
              <a:ext cx="5396401" cy="2985862"/>
              <a:chOff x="6636272" y="3521816"/>
              <a:chExt cx="5396401" cy="2985862"/>
            </a:xfrm>
          </p:grpSpPr>
          <p:sp>
            <p:nvSpPr>
              <p:cNvPr id="7" name="Rectangle 22">
                <a:extLst>
                  <a:ext uri="{FF2B5EF4-FFF2-40B4-BE49-F238E27FC236}">
                    <a16:creationId xmlns:a16="http://schemas.microsoft.com/office/drawing/2014/main" id="{E21A257A-82EA-A88B-2BA2-AB1EA11C10B8}"/>
                  </a:ext>
                </a:extLst>
              </p:cNvPr>
              <p:cNvSpPr/>
              <p:nvPr/>
            </p:nvSpPr>
            <p:spPr>
              <a:xfrm>
                <a:off x="6636273" y="3971637"/>
                <a:ext cx="5396400" cy="2536041"/>
              </a:xfrm>
              <a:prstGeom prst="rect">
                <a:avLst/>
              </a:prstGeom>
              <a:ln w="12700">
                <a:solidFill>
                  <a:srgbClr val="002060"/>
                </a:solidFill>
                <a:prstDash val="sysDot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4">
                  <a:shade val="50000"/>
                  <a:hueOff val="211054"/>
                  <a:satOff val="-20145"/>
                  <a:lumOff val="18179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08000" anchor="ctr"/>
              <a:lstStyle/>
              <a:p>
                <a:pPr algn="just">
                  <a:spcAft>
                    <a:spcPts val="600"/>
                  </a:spcAft>
                </a:pPr>
                <a:r>
                  <a:rPr lang="it-IT" sz="1300">
                    <a:solidFill>
                      <a:schemeClr val="tx1"/>
                    </a:solidFill>
                  </a:rPr>
                  <a:t>Una delle misure previste dal D.L. n. 66/2014 (e relativa L. di conversione n.89/2014) è stata l’istituzione di un elenco di </a:t>
                </a:r>
                <a:r>
                  <a:rPr lang="it-IT" sz="1300" b="1" u="sng">
                    <a:solidFill>
                      <a:schemeClr val="tx1"/>
                    </a:solidFill>
                  </a:rPr>
                  <a:t>35 soggetti aggregatori </a:t>
                </a:r>
                <a:r>
                  <a:rPr lang="it-IT" sz="1300">
                    <a:solidFill>
                      <a:schemeClr val="tx1"/>
                    </a:solidFill>
                  </a:rPr>
                  <a:t>di cui fanno parte Consip in qualità di Centrale acquisti nazionale e una Centrale di Committenza per ciascuna Regione.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it-IT" sz="1300">
                    <a:solidFill>
                      <a:schemeClr val="tx1"/>
                    </a:solidFill>
                  </a:rPr>
                  <a:t>Questi soggetti hanno il compito di </a:t>
                </a:r>
                <a:r>
                  <a:rPr lang="it-IT" sz="1300" b="1">
                    <a:solidFill>
                      <a:schemeClr val="tx1"/>
                    </a:solidFill>
                  </a:rPr>
                  <a:t>aggregare i fabbisogni </a:t>
                </a:r>
                <a:r>
                  <a:rPr lang="it-IT" sz="1300">
                    <a:solidFill>
                      <a:schemeClr val="tx1"/>
                    </a:solidFill>
                  </a:rPr>
                  <a:t>delle amministrazioni dei rispettivi ambiti territoriali e </a:t>
                </a:r>
                <a:r>
                  <a:rPr lang="it-IT" sz="1300" b="1">
                    <a:solidFill>
                      <a:schemeClr val="tx1"/>
                    </a:solidFill>
                  </a:rPr>
                  <a:t>di gestire le procedure di gara su specifiche aree merceologiche</a:t>
                </a:r>
                <a:r>
                  <a:rPr lang="it-IT" sz="1300">
                    <a:solidFill>
                      <a:schemeClr val="tx1"/>
                    </a:solidFill>
                  </a:rPr>
                  <a:t>.</a:t>
                </a:r>
              </a:p>
            </p:txBody>
          </p:sp>
          <p:sp>
            <p:nvSpPr>
              <p:cNvPr id="8" name="Rettangolo 13">
                <a:extLst>
                  <a:ext uri="{FF2B5EF4-FFF2-40B4-BE49-F238E27FC236}">
                    <a16:creationId xmlns:a16="http://schemas.microsoft.com/office/drawing/2014/main" id="{E41A4FC7-0621-7577-894F-BF95105C2AFF}"/>
                  </a:ext>
                </a:extLst>
              </p:cNvPr>
              <p:cNvSpPr/>
              <p:nvPr/>
            </p:nvSpPr>
            <p:spPr bwMode="ltGray">
              <a:xfrm>
                <a:off x="6636272" y="3521816"/>
                <a:ext cx="5396399" cy="452130"/>
              </a:xfrm>
              <a:prstGeom prst="rect">
                <a:avLst/>
              </a:prstGeom>
              <a:solidFill>
                <a:srgbClr val="EFC75E"/>
              </a:solidFill>
              <a:ln w="3175">
                <a:solidFill>
                  <a:srgbClr val="00206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it-IT" sz="1400" b="1">
                    <a:solidFill>
                      <a:srgbClr val="002845"/>
                    </a:solidFill>
                    <a:latin typeface="+mj-lt"/>
                  </a:rPr>
                  <a:t>Il ruolo di Soggetto Aggregatore</a:t>
                </a:r>
              </a:p>
            </p:txBody>
          </p:sp>
        </p:grpSp>
      </p:grpSp>
      <p:sp>
        <p:nvSpPr>
          <p:cNvPr id="11" name="Trapezio 10">
            <a:extLst>
              <a:ext uri="{FF2B5EF4-FFF2-40B4-BE49-F238E27FC236}">
                <a16:creationId xmlns:a16="http://schemas.microsoft.com/office/drawing/2014/main" id="{FF71B310-F185-0336-EEFF-593301D496AE}"/>
              </a:ext>
            </a:extLst>
          </p:cNvPr>
          <p:cNvSpPr/>
          <p:nvPr/>
        </p:nvSpPr>
        <p:spPr>
          <a:xfrm rot="5400000">
            <a:off x="5213404" y="-2619215"/>
            <a:ext cx="1584223" cy="10499916"/>
          </a:xfrm>
          <a:prstGeom prst="trapezoid">
            <a:avLst>
              <a:gd name="adj" fmla="val 39848"/>
            </a:avLst>
          </a:prstGeom>
          <a:solidFill>
            <a:srgbClr val="CFE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27C6E5E-22D9-1DA6-2037-9F817067929B}"/>
              </a:ext>
            </a:extLst>
          </p:cNvPr>
          <p:cNvSpPr/>
          <p:nvPr/>
        </p:nvSpPr>
        <p:spPr>
          <a:xfrm>
            <a:off x="786519" y="2159223"/>
            <a:ext cx="9473696" cy="105030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it-IT" sz="1200">
                <a:solidFill>
                  <a:srgbClr val="002060"/>
                </a:solidFill>
              </a:rPr>
              <a:t>Con delibera 141 del 30 marzo 2022, ANAC ha approvato le «</a:t>
            </a:r>
            <a:r>
              <a:rPr lang="it-IT" sz="1200" b="1">
                <a:solidFill>
                  <a:srgbClr val="002060"/>
                </a:solidFill>
              </a:rPr>
              <a:t>Linee Guida per la riqualificazione </a:t>
            </a:r>
          </a:p>
          <a:p>
            <a:r>
              <a:rPr lang="it-IT" sz="1200" b="1">
                <a:solidFill>
                  <a:srgbClr val="002060"/>
                </a:solidFill>
              </a:rPr>
              <a:t>delle Stazioni Appaltanti e delle Centrali di Committenza»</a:t>
            </a:r>
            <a:r>
              <a:rPr lang="it-IT" sz="1200">
                <a:solidFill>
                  <a:srgbClr val="002060"/>
                </a:solidFill>
              </a:rPr>
              <a:t>, con il fine di confermare gli obiettivi qual: </a:t>
            </a:r>
            <a:r>
              <a:rPr lang="it-IT" sz="1200" b="1">
                <a:solidFill>
                  <a:srgbClr val="002060"/>
                </a:solidFill>
              </a:rPr>
              <a:t>1) </a:t>
            </a:r>
            <a:r>
              <a:rPr lang="it-IT" sz="1200" u="sng">
                <a:solidFill>
                  <a:srgbClr val="002060"/>
                </a:solidFill>
              </a:rPr>
              <a:t>ridurre il nr. di Stazioni Appaltanti</a:t>
            </a:r>
            <a:r>
              <a:rPr lang="it-IT" sz="1200">
                <a:solidFill>
                  <a:srgbClr val="002060"/>
                </a:solidFill>
              </a:rPr>
              <a:t>;</a:t>
            </a:r>
            <a:r>
              <a:rPr lang="it-IT" sz="1200" b="1">
                <a:solidFill>
                  <a:srgbClr val="002060"/>
                </a:solidFill>
              </a:rPr>
              <a:t> 2) </a:t>
            </a:r>
            <a:r>
              <a:rPr lang="it-IT" sz="1200" u="sng">
                <a:solidFill>
                  <a:srgbClr val="002060"/>
                </a:solidFill>
              </a:rPr>
              <a:t>rafforzarne le competenze</a:t>
            </a:r>
            <a:r>
              <a:rPr lang="it-IT" sz="1200">
                <a:solidFill>
                  <a:srgbClr val="002060"/>
                </a:solidFill>
              </a:rPr>
              <a:t>; </a:t>
            </a:r>
            <a:r>
              <a:rPr lang="it-IT" sz="1200" b="1">
                <a:solidFill>
                  <a:srgbClr val="002060"/>
                </a:solidFill>
              </a:rPr>
              <a:t>3) </a:t>
            </a:r>
            <a:r>
              <a:rPr lang="it-IT" sz="1200">
                <a:solidFill>
                  <a:srgbClr val="002060"/>
                </a:solidFill>
              </a:rPr>
              <a:t>sostenere gli investimenti pubblici mediante l’applicazione di </a:t>
            </a:r>
            <a:r>
              <a:rPr lang="it-IT" sz="1200" u="sng">
                <a:solidFill>
                  <a:srgbClr val="002060"/>
                </a:solidFill>
              </a:rPr>
              <a:t>criteri di qualità, efficienza e professionalizzazione</a:t>
            </a:r>
            <a:r>
              <a:rPr lang="it-IT" sz="1200">
                <a:solidFill>
                  <a:srgbClr val="002060"/>
                </a:solidFill>
              </a:rPr>
              <a:t>; </a:t>
            </a:r>
            <a:r>
              <a:rPr lang="it-IT" sz="1200" b="1">
                <a:solidFill>
                  <a:srgbClr val="002060"/>
                </a:solidFill>
              </a:rPr>
              <a:t>4) i</a:t>
            </a:r>
            <a:r>
              <a:rPr lang="it-IT" sz="1200">
                <a:solidFill>
                  <a:srgbClr val="002060"/>
                </a:solidFill>
              </a:rPr>
              <a:t>stituire </a:t>
            </a:r>
            <a:r>
              <a:rPr lang="it-IT" sz="1200" u="sng">
                <a:solidFill>
                  <a:srgbClr val="002060"/>
                </a:solidFill>
              </a:rPr>
              <a:t>un’anagrafe unica delle Stazioni Appaltanti (AUSA)</a:t>
            </a:r>
          </a:p>
        </p:txBody>
      </p:sp>
      <p:pic>
        <p:nvPicPr>
          <p:cNvPr id="13" name="Immagine 12" descr="Immagine che contiene clipart, cartone animato, Elementi grafici, grafica&#10;&#10;Descrizione generata automaticamente">
            <a:extLst>
              <a:ext uri="{FF2B5EF4-FFF2-40B4-BE49-F238E27FC236}">
                <a16:creationId xmlns:a16="http://schemas.microsoft.com/office/drawing/2014/main" id="{E82AF61F-C9DA-CD91-A11A-DEBE7F352B7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74430" y="2331008"/>
            <a:ext cx="929675" cy="1050306"/>
          </a:xfrm>
          <a:prstGeom prst="rect">
            <a:avLst/>
          </a:prstGeom>
        </p:spPr>
      </p:pic>
      <p:pic>
        <p:nvPicPr>
          <p:cNvPr id="14" name="Immagine 13" descr="Immagine che contiene cerchio, Elementi grafici, clipart&#10;&#10;Descrizione generata automaticamente">
            <a:extLst>
              <a:ext uri="{FF2B5EF4-FFF2-40B4-BE49-F238E27FC236}">
                <a16:creationId xmlns:a16="http://schemas.microsoft.com/office/drawing/2014/main" id="{AB19EC48-BD7C-D37E-58C2-8EE37C2B7F6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961" y="3401367"/>
            <a:ext cx="732674" cy="732674"/>
          </a:xfrm>
          <a:prstGeom prst="rect">
            <a:avLst/>
          </a:prstGeom>
        </p:spPr>
      </p:pic>
      <p:pic>
        <p:nvPicPr>
          <p:cNvPr id="15" name="Immagine 14" descr="Immagine che contiene cerchio, Elementi grafici, clipart&#10;&#10;Descrizione generata automaticamente">
            <a:extLst>
              <a:ext uri="{FF2B5EF4-FFF2-40B4-BE49-F238E27FC236}">
                <a16:creationId xmlns:a16="http://schemas.microsoft.com/office/drawing/2014/main" id="{0C6F14CA-300E-94BD-B1D8-F380FCFD413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1" y="3401367"/>
            <a:ext cx="732674" cy="73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04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2833D803-0D0D-8398-BCE4-B4F5C69004AF}"/>
              </a:ext>
            </a:extLst>
          </p:cNvPr>
          <p:cNvSpPr/>
          <p:nvPr/>
        </p:nvSpPr>
        <p:spPr>
          <a:xfrm>
            <a:off x="0" y="1881352"/>
            <a:ext cx="12192000" cy="2438400"/>
          </a:xfrm>
          <a:prstGeom prst="rect">
            <a:avLst/>
          </a:prstGeom>
          <a:solidFill>
            <a:srgbClr val="CFE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contenuto 43">
            <a:extLst>
              <a:ext uri="{FF2B5EF4-FFF2-40B4-BE49-F238E27FC236}">
                <a16:creationId xmlns:a16="http://schemas.microsoft.com/office/drawing/2014/main" id="{2491FC92-BFF2-0962-232C-9F02242DB6E5}"/>
              </a:ext>
            </a:extLst>
          </p:cNvPr>
          <p:cNvSpPr txBox="1">
            <a:spLocks/>
          </p:cNvSpPr>
          <p:nvPr/>
        </p:nvSpPr>
        <p:spPr>
          <a:xfrm>
            <a:off x="569999" y="1014257"/>
            <a:ext cx="11462674" cy="4924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28600" indent="-228600" algn="just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685800" indent="-228600" algn="just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2pPr>
            <a:lvl3pPr marL="1143000" indent="-228600" algn="just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3pPr>
            <a:lvl4pPr marL="1600200" indent="-228600" algn="just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4pPr>
            <a:lvl5pPr marL="2057400" indent="-228600" algn="just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7785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t-IT"/>
              <a:t>Si rappresenta di seguito </a:t>
            </a:r>
            <a:r>
              <a:rPr lang="it-IT" i="1"/>
              <a:t>l’iter </a:t>
            </a:r>
            <a:r>
              <a:rPr lang="it-IT"/>
              <a:t>evolutivo dell’</a:t>
            </a:r>
            <a:r>
              <a:rPr lang="it-IT" b="1"/>
              <a:t>Agenzia Regionale di Informatica e Committenza (ARIC),</a:t>
            </a:r>
            <a:r>
              <a:rPr lang="it-IT"/>
              <a:t> dalla sua istituzione al percorso di rafforzamento del suo ruolo di Centrale di Committenza regionale</a:t>
            </a:r>
            <a:endParaRPr lang="it-IT" i="1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9D99A425-D67F-825C-6B0F-FA61A6C4794B}"/>
              </a:ext>
            </a:extLst>
          </p:cNvPr>
          <p:cNvSpPr txBox="1">
            <a:spLocks/>
          </p:cNvSpPr>
          <p:nvPr/>
        </p:nvSpPr>
        <p:spPr>
          <a:xfrm>
            <a:off x="569999" y="188478"/>
            <a:ext cx="10783801" cy="73215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solidFill>
                  <a:schemeClr val="accent6"/>
                </a:solidFill>
              </a:rPr>
              <a:t>La crescita e </a:t>
            </a:r>
            <a:r>
              <a:rPr lang="it-IT" sz="3200" b="1" dirty="0" smtClean="0">
                <a:solidFill>
                  <a:schemeClr val="accent6"/>
                </a:solidFill>
              </a:rPr>
              <a:t>l’evoluzione dell’Agenzia Regionale</a:t>
            </a:r>
            <a:endParaRPr lang="it-IT" sz="3200" b="1" i="1" dirty="0">
              <a:solidFill>
                <a:schemeClr val="accent6"/>
              </a:solidFill>
            </a:endParaRP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216B41A0-2CD3-8A9B-23AA-7BA560BB59F9}"/>
              </a:ext>
            </a:extLst>
          </p:cNvPr>
          <p:cNvGrpSpPr/>
          <p:nvPr/>
        </p:nvGrpSpPr>
        <p:grpSpPr>
          <a:xfrm>
            <a:off x="1041444" y="2016381"/>
            <a:ext cx="2135982" cy="2132846"/>
            <a:chOff x="2632522" y="2016381"/>
            <a:chExt cx="2135982" cy="2132846"/>
          </a:xfrm>
        </p:grpSpPr>
        <p:sp>
          <p:nvSpPr>
            <p:cNvPr id="6" name="Oval 10">
              <a:extLst>
                <a:ext uri="{FF2B5EF4-FFF2-40B4-BE49-F238E27FC236}">
                  <a16:creationId xmlns:a16="http://schemas.microsoft.com/office/drawing/2014/main" id="{A24E6EF4-7094-76AF-73E2-CB300743FB64}"/>
                </a:ext>
              </a:extLst>
            </p:cNvPr>
            <p:cNvSpPr/>
            <p:nvPr/>
          </p:nvSpPr>
          <p:spPr>
            <a:xfrm>
              <a:off x="2632522" y="2016381"/>
              <a:ext cx="2132845" cy="2132846"/>
            </a:xfrm>
            <a:prstGeom prst="ellipse">
              <a:avLst/>
            </a:prstGeom>
            <a:solidFill>
              <a:srgbClr val="0028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atin typeface="+mj-lt"/>
              </a:endParaRPr>
            </a:p>
          </p:txBody>
        </p:sp>
        <p:sp>
          <p:nvSpPr>
            <p:cNvPr id="7" name="Oval 11">
              <a:extLst>
                <a:ext uri="{FF2B5EF4-FFF2-40B4-BE49-F238E27FC236}">
                  <a16:creationId xmlns:a16="http://schemas.microsoft.com/office/drawing/2014/main" id="{88DEA44E-BAE4-323F-BDC3-25BBD471E168}"/>
                </a:ext>
              </a:extLst>
            </p:cNvPr>
            <p:cNvSpPr/>
            <p:nvPr/>
          </p:nvSpPr>
          <p:spPr>
            <a:xfrm>
              <a:off x="2758204" y="2046850"/>
              <a:ext cx="2010300" cy="2010300"/>
            </a:xfrm>
            <a:prstGeom prst="ellipse">
              <a:avLst/>
            </a:prstGeom>
            <a:solidFill>
              <a:schemeClr val="bg1"/>
            </a:solidFill>
            <a:ln w="19050" cap="rnd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4000" b="1">
                  <a:solidFill>
                    <a:schemeClr val="tx1"/>
                  </a:solidFill>
                  <a:latin typeface="+mj-lt"/>
                </a:rPr>
                <a:t>2000</a:t>
              </a:r>
            </a:p>
          </p:txBody>
        </p:sp>
      </p:grpSp>
      <p:sp>
        <p:nvSpPr>
          <p:cNvPr id="8" name="TextBox 82">
            <a:extLst>
              <a:ext uri="{FF2B5EF4-FFF2-40B4-BE49-F238E27FC236}">
                <a16:creationId xmlns:a16="http://schemas.microsoft.com/office/drawing/2014/main" id="{A6FF6816-AC68-63A1-E9EB-3E21DE36BD58}"/>
              </a:ext>
            </a:extLst>
          </p:cNvPr>
          <p:cNvSpPr txBox="1"/>
          <p:nvPr/>
        </p:nvSpPr>
        <p:spPr>
          <a:xfrm>
            <a:off x="312909" y="4581340"/>
            <a:ext cx="3593053" cy="1338828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rgbClr val="00284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ARIT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Con L.R. 25/2000 nasce </a:t>
            </a:r>
            <a:r>
              <a:rPr kumimoji="0" lang="it-IT" sz="13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l’Agenzia Regionale per l’informatica e la telematica </a:t>
            </a:r>
            <a:r>
              <a:rPr kumimoji="0" lang="it-IT" sz="13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con l’obiettivo di concorrere al perseguimento degli obiettivi della </a:t>
            </a:r>
            <a:r>
              <a:rPr kumimoji="0" lang="it-IT" sz="13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politica informatica, telematica e di comunicazione regionale.</a:t>
            </a:r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320C7E88-36CD-2A77-D0B5-F76970B0A86F}"/>
              </a:ext>
            </a:extLst>
          </p:cNvPr>
          <p:cNvGrpSpPr/>
          <p:nvPr/>
        </p:nvGrpSpPr>
        <p:grpSpPr>
          <a:xfrm>
            <a:off x="5050966" y="2016381"/>
            <a:ext cx="2135982" cy="2132846"/>
            <a:chOff x="5164515" y="2016381"/>
            <a:chExt cx="2135982" cy="2132846"/>
          </a:xfrm>
        </p:grpSpPr>
        <p:sp>
          <p:nvSpPr>
            <p:cNvPr id="10" name="Oval 14">
              <a:extLst>
                <a:ext uri="{FF2B5EF4-FFF2-40B4-BE49-F238E27FC236}">
                  <a16:creationId xmlns:a16="http://schemas.microsoft.com/office/drawing/2014/main" id="{B142B5A0-B97F-81F3-EA37-80BB209D5963}"/>
                </a:ext>
              </a:extLst>
            </p:cNvPr>
            <p:cNvSpPr/>
            <p:nvPr/>
          </p:nvSpPr>
          <p:spPr>
            <a:xfrm>
              <a:off x="5164515" y="2016381"/>
              <a:ext cx="2132845" cy="2132846"/>
            </a:xfrm>
            <a:prstGeom prst="ellipse">
              <a:avLst/>
            </a:prstGeom>
            <a:solidFill>
              <a:srgbClr val="5992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atin typeface="+mj-lt"/>
              </a:endParaRPr>
            </a:p>
          </p:txBody>
        </p:sp>
        <p:sp>
          <p:nvSpPr>
            <p:cNvPr id="11" name="Oval 15">
              <a:extLst>
                <a:ext uri="{FF2B5EF4-FFF2-40B4-BE49-F238E27FC236}">
                  <a16:creationId xmlns:a16="http://schemas.microsoft.com/office/drawing/2014/main" id="{FC8D49A2-ED3E-24BE-7023-423909D36572}"/>
                </a:ext>
              </a:extLst>
            </p:cNvPr>
            <p:cNvSpPr/>
            <p:nvPr/>
          </p:nvSpPr>
          <p:spPr>
            <a:xfrm>
              <a:off x="5290197" y="2046850"/>
              <a:ext cx="2010300" cy="2010300"/>
            </a:xfrm>
            <a:prstGeom prst="ellipse">
              <a:avLst/>
            </a:prstGeom>
            <a:solidFill>
              <a:schemeClr val="bg1"/>
            </a:solidFill>
            <a:ln w="19050" cap="rnd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4000" b="1">
                  <a:solidFill>
                    <a:schemeClr val="tx1"/>
                  </a:solidFill>
                  <a:latin typeface="+mj-lt"/>
                </a:rPr>
                <a:t>2016</a:t>
              </a:r>
            </a:p>
          </p:txBody>
        </p:sp>
      </p:grpSp>
      <p:sp>
        <p:nvSpPr>
          <p:cNvPr id="12" name="TextBox 82">
            <a:extLst>
              <a:ext uri="{FF2B5EF4-FFF2-40B4-BE49-F238E27FC236}">
                <a16:creationId xmlns:a16="http://schemas.microsoft.com/office/drawing/2014/main" id="{9B575A0E-8C88-0A54-1204-3681ED036424}"/>
              </a:ext>
            </a:extLst>
          </p:cNvPr>
          <p:cNvSpPr txBox="1"/>
          <p:nvPr/>
        </p:nvSpPr>
        <p:spPr>
          <a:xfrm>
            <a:off x="4322431" y="4581340"/>
            <a:ext cx="3593053" cy="1538883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rgbClr val="5992BD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ARIC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>
                <a:latin typeface="+mj-lt"/>
              </a:rPr>
              <a:t>Con L.R. n.34/2016 l’Agenzia cambia denominazione in </a:t>
            </a:r>
            <a:r>
              <a:rPr lang="it-IT" sz="1300" b="1">
                <a:latin typeface="+mj-lt"/>
              </a:rPr>
              <a:t>Agenzia Regionale di informatica e Committenza </a:t>
            </a:r>
            <a:r>
              <a:rPr lang="it-IT" sz="1300">
                <a:latin typeface="+mj-lt"/>
              </a:rPr>
              <a:t>e le vengono assegnate nuove funzioni ovvero </a:t>
            </a:r>
            <a:r>
              <a:rPr lang="it-IT" sz="1300" b="1">
                <a:latin typeface="+mj-lt"/>
              </a:rPr>
              <a:t>Centrale di Committenza, Stazione Unica appaltante e Soggetto Aggregatore.</a:t>
            </a:r>
            <a:endParaRPr kumimoji="0" lang="it-IT" sz="13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64BF7D2D-97D1-D8F0-B07C-5EF3018835B9}"/>
              </a:ext>
            </a:extLst>
          </p:cNvPr>
          <p:cNvGrpSpPr/>
          <p:nvPr/>
        </p:nvGrpSpPr>
        <p:grpSpPr>
          <a:xfrm>
            <a:off x="9060489" y="2016381"/>
            <a:ext cx="2135982" cy="2132846"/>
            <a:chOff x="7696507" y="2016381"/>
            <a:chExt cx="2135982" cy="2132846"/>
          </a:xfrm>
        </p:grpSpPr>
        <p:sp>
          <p:nvSpPr>
            <p:cNvPr id="14" name="Oval 18">
              <a:extLst>
                <a:ext uri="{FF2B5EF4-FFF2-40B4-BE49-F238E27FC236}">
                  <a16:creationId xmlns:a16="http://schemas.microsoft.com/office/drawing/2014/main" id="{1A79B930-EE74-1A4F-6E32-C69BA94AC9AB}"/>
                </a:ext>
              </a:extLst>
            </p:cNvPr>
            <p:cNvSpPr/>
            <p:nvPr/>
          </p:nvSpPr>
          <p:spPr>
            <a:xfrm>
              <a:off x="7696507" y="2016381"/>
              <a:ext cx="2132845" cy="213284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atin typeface="+mj-lt"/>
              </a:endParaRPr>
            </a:p>
          </p:txBody>
        </p:sp>
        <p:sp>
          <p:nvSpPr>
            <p:cNvPr id="15" name="Oval 19">
              <a:extLst>
                <a:ext uri="{FF2B5EF4-FFF2-40B4-BE49-F238E27FC236}">
                  <a16:creationId xmlns:a16="http://schemas.microsoft.com/office/drawing/2014/main" id="{BC591337-B862-4729-80EA-7E4ACB125E49}"/>
                </a:ext>
              </a:extLst>
            </p:cNvPr>
            <p:cNvSpPr/>
            <p:nvPr/>
          </p:nvSpPr>
          <p:spPr>
            <a:xfrm>
              <a:off x="7822189" y="2046850"/>
              <a:ext cx="2010300" cy="2010300"/>
            </a:xfrm>
            <a:prstGeom prst="ellipse">
              <a:avLst/>
            </a:prstGeom>
            <a:solidFill>
              <a:schemeClr val="bg1"/>
            </a:solidFill>
            <a:ln w="19050" cap="rnd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4000" b="1">
                  <a:solidFill>
                    <a:schemeClr val="tx1"/>
                  </a:solidFill>
                  <a:latin typeface="+mj-lt"/>
                </a:rPr>
                <a:t>2023</a:t>
              </a:r>
            </a:p>
          </p:txBody>
        </p:sp>
      </p:grpSp>
      <p:sp>
        <p:nvSpPr>
          <p:cNvPr id="16" name="TextBox 82">
            <a:extLst>
              <a:ext uri="{FF2B5EF4-FFF2-40B4-BE49-F238E27FC236}">
                <a16:creationId xmlns:a16="http://schemas.microsoft.com/office/drawing/2014/main" id="{43957CC6-0531-831F-9C43-A7A097195028}"/>
              </a:ext>
            </a:extLst>
          </p:cNvPr>
          <p:cNvSpPr txBox="1"/>
          <p:nvPr/>
        </p:nvSpPr>
        <p:spPr>
          <a:xfrm>
            <a:off x="8331954" y="4581340"/>
            <a:ext cx="3593053" cy="2139047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600" b="1">
                <a:solidFill>
                  <a:srgbClr val="487B78"/>
                </a:solidFill>
                <a:latin typeface="+mj-lt"/>
              </a:rPr>
              <a:t>AREACOM</a:t>
            </a:r>
            <a:endParaRPr kumimoji="0" lang="it-IT" sz="1600" b="1" i="0" u="none" strike="noStrike" kern="1200" cap="none" spc="0" normalizeH="0" baseline="0" noProof="0">
              <a:ln>
                <a:noFill/>
              </a:ln>
              <a:solidFill>
                <a:srgbClr val="487B78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>
                <a:latin typeface="+mj-lt"/>
              </a:rPr>
              <a:t>Con la proposta della modifica della L. Regionale 25/2000 istitutiva dell’Agenzia è previsto un rafforzamento del ruolo di Centrale di committenza, cambiando denominazione in Agenzia Regionale Abruzzo di Committenza (</a:t>
            </a:r>
            <a:r>
              <a:rPr lang="it-IT" sz="1300" b="1" err="1">
                <a:latin typeface="+mj-lt"/>
              </a:rPr>
              <a:t>AReACom</a:t>
            </a:r>
            <a:r>
              <a:rPr lang="it-IT" sz="1300">
                <a:latin typeface="+mj-lt"/>
              </a:rPr>
              <a:t>). Per supportarne il cambiamento sono previsti una </a:t>
            </a:r>
            <a:r>
              <a:rPr lang="it-IT" sz="1300" b="1">
                <a:latin typeface="+mj-lt"/>
              </a:rPr>
              <a:t>revisione struttura organizzativa </a:t>
            </a:r>
            <a:r>
              <a:rPr lang="it-IT" sz="1300">
                <a:latin typeface="+mj-lt"/>
              </a:rPr>
              <a:t>e un </a:t>
            </a:r>
            <a:r>
              <a:rPr lang="it-IT" sz="1300" b="1">
                <a:latin typeface="+mj-lt"/>
              </a:rPr>
              <a:t>ampliamento della dotazione organica.</a:t>
            </a:r>
          </a:p>
        </p:txBody>
      </p:sp>
      <p:pic>
        <p:nvPicPr>
          <p:cNvPr id="17" name="Immagine 16" descr="Immagine che contiene schermata, Elementi grafici, giallo, linea&#10;&#10;Descrizione generata automaticamente">
            <a:extLst>
              <a:ext uri="{FF2B5EF4-FFF2-40B4-BE49-F238E27FC236}">
                <a16:creationId xmlns:a16="http://schemas.microsoft.com/office/drawing/2014/main" id="{6FA6D693-06F9-37C8-CCA4-293CA7A4879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412" y="2694020"/>
            <a:ext cx="777568" cy="777568"/>
          </a:xfrm>
          <a:prstGeom prst="rect">
            <a:avLst/>
          </a:prstGeom>
        </p:spPr>
      </p:pic>
      <p:pic>
        <p:nvPicPr>
          <p:cNvPr id="18" name="Immagine 17" descr="Immagine che contiene schermata, Elementi grafici, giallo, linea&#10;&#10;Descrizione generata automaticamente">
            <a:extLst>
              <a:ext uri="{FF2B5EF4-FFF2-40B4-BE49-F238E27FC236}">
                <a16:creationId xmlns:a16="http://schemas.microsoft.com/office/drawing/2014/main" id="{1169600A-862D-E6D0-631F-120874C9C6D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934" y="2694020"/>
            <a:ext cx="777568" cy="77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834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2"/>
          <p:cNvSpPr txBox="1">
            <a:spLocks/>
          </p:cNvSpPr>
          <p:nvPr/>
        </p:nvSpPr>
        <p:spPr>
          <a:xfrm>
            <a:off x="569999" y="367391"/>
            <a:ext cx="10783801" cy="6649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 smtClean="0">
                <a:solidFill>
                  <a:schemeClr val="accent6"/>
                </a:solidFill>
              </a:rPr>
              <a:t>IL RUOLO DI ARIC OGGI: TRE FUNZIONI IN UN’UNICA AGENZIA</a:t>
            </a:r>
            <a:endParaRPr lang="it-IT" sz="3200" b="1" dirty="0">
              <a:solidFill>
                <a:schemeClr val="accent6"/>
              </a:solidFill>
            </a:endParaRPr>
          </a:p>
        </p:txBody>
      </p:sp>
      <p:sp>
        <p:nvSpPr>
          <p:cNvPr id="3" name="Segnaposto contenuto 3"/>
          <p:cNvSpPr txBox="1">
            <a:spLocks/>
          </p:cNvSpPr>
          <p:nvPr/>
        </p:nvSpPr>
        <p:spPr>
          <a:xfrm>
            <a:off x="569999" y="1032385"/>
            <a:ext cx="11052002" cy="48282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000" b="1" dirty="0" smtClean="0">
                <a:solidFill>
                  <a:schemeClr val="tx1"/>
                </a:solidFill>
              </a:rPr>
              <a:t>ARIC RIENTRA TRA I </a:t>
            </a:r>
            <a:r>
              <a:rPr lang="it-IT" sz="2400" b="1" u="sng" dirty="0" smtClean="0">
                <a:solidFill>
                  <a:schemeClr val="accent5">
                    <a:lumMod val="50000"/>
                  </a:schemeClr>
                </a:solidFill>
              </a:rPr>
              <a:t>SOGGETTI AGGREGATORI </a:t>
            </a:r>
            <a:r>
              <a:rPr lang="it-IT" sz="2000" b="1" dirty="0" smtClean="0">
                <a:solidFill>
                  <a:schemeClr val="tx1"/>
                </a:solidFill>
              </a:rPr>
              <a:t>E PERTANTO NON E’ SOGGETTA AL PROCEDIMENTO DI QUALIFICAZIONE DELLE STAZIONI APPALTANTI: </a:t>
            </a:r>
          </a:p>
          <a:p>
            <a:pPr marL="914400" lvl="1" indent="-457200">
              <a:buFont typeface="+mj-lt"/>
              <a:buAutoNum type="arabicPeriod"/>
            </a:pPr>
            <a:r>
              <a:rPr lang="it-IT" sz="2000" b="1" dirty="0" smtClean="0">
                <a:solidFill>
                  <a:schemeClr val="tx1"/>
                </a:solidFill>
              </a:rPr>
              <a:t>Espleta in via esclusiva le gare di cui alle categorie merceologiche da DPCM aggregando la domanda degli enti territoriali regionali sanitari e non sanitari</a:t>
            </a:r>
          </a:p>
          <a:p>
            <a:pPr marL="914400" lvl="1" indent="-457200">
              <a:buFont typeface="+mj-lt"/>
              <a:buAutoNum type="arabicPeriod"/>
            </a:pPr>
            <a:r>
              <a:rPr lang="it-IT" sz="2000" b="1" dirty="0" smtClean="0">
                <a:solidFill>
                  <a:schemeClr val="tx1"/>
                </a:solidFill>
              </a:rPr>
              <a:t>Stipula accordi collaborativi con altri soggetti aggregatori e con strutture commissariali a nomina governativa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000" b="1" dirty="0" smtClean="0">
                <a:solidFill>
                  <a:schemeClr val="tx1"/>
                </a:solidFill>
              </a:rPr>
              <a:t>ARIC RIVESTE ANCHE IL RUOLO DI </a:t>
            </a:r>
            <a:r>
              <a:rPr lang="it-IT" sz="2400" b="1" u="sng" dirty="0" smtClean="0">
                <a:solidFill>
                  <a:schemeClr val="accent5">
                    <a:lumMod val="50000"/>
                  </a:schemeClr>
                </a:solidFill>
              </a:rPr>
              <a:t>CENTRALE DI COMMITTENZA </a:t>
            </a:r>
            <a:r>
              <a:rPr lang="it-IT" sz="2000" b="1" dirty="0" smtClean="0">
                <a:solidFill>
                  <a:schemeClr val="tx1"/>
                </a:solidFill>
              </a:rPr>
              <a:t>SVOLGENDO LE SEGUENTI ATTIVITA’ IN FAVORE DELLE STAZIONI APPALTANTI «NON QUALIFICATE»:</a:t>
            </a:r>
          </a:p>
          <a:p>
            <a:pPr marL="914400" lvl="1" indent="-457200">
              <a:buFont typeface="+mj-lt"/>
              <a:buAutoNum type="arabicPeriod"/>
            </a:pPr>
            <a:r>
              <a:rPr lang="it-IT" sz="2000" b="1" dirty="0" smtClean="0"/>
              <a:t>acquista forniture o servizi destinati ad amministrazioni aggiudicatrici o altri enti aggiudicatori;</a:t>
            </a:r>
          </a:p>
          <a:p>
            <a:pPr marL="914400" lvl="1" indent="-457200">
              <a:buFont typeface="+mj-lt"/>
              <a:buAutoNum type="arabicPeriod"/>
            </a:pPr>
            <a:r>
              <a:rPr lang="it-IT" sz="2000" b="1" dirty="0" smtClean="0"/>
              <a:t>conclude accordi quadro di lavori, forniture o servizi destinati ad altre PP.AA.; </a:t>
            </a:r>
          </a:p>
          <a:p>
            <a:pPr marL="914400" lvl="1" indent="-457200">
              <a:buFont typeface="+mj-lt"/>
              <a:buAutoNum type="arabicPeriod"/>
            </a:pPr>
            <a:r>
              <a:rPr lang="it-IT" sz="2000" b="1" dirty="0" smtClean="0"/>
              <a:t>presta supporto alle attività di committenza delle altre stazioni appaltanti (</a:t>
            </a:r>
            <a:r>
              <a:rPr lang="it-IT" sz="2000" b="1" u="sng" dirty="0" smtClean="0"/>
              <a:t>A</a:t>
            </a:r>
            <a:r>
              <a:rPr lang="it-IT" sz="2000" b="1" u="sng" dirty="0" smtClean="0">
                <a:solidFill>
                  <a:schemeClr val="accent5">
                    <a:lumMod val="50000"/>
                  </a:schemeClr>
                </a:solidFill>
              </a:rPr>
              <a:t>LBO FORNITORI UNICO REGIONALE E PIATTAFORMA DI E-PROCUREMENT</a:t>
            </a:r>
            <a:r>
              <a:rPr lang="it-IT" sz="2000" b="1" dirty="0" smtClean="0"/>
              <a:t>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000" b="1" dirty="0" smtClean="0">
                <a:solidFill>
                  <a:schemeClr val="tx1"/>
                </a:solidFill>
              </a:rPr>
              <a:t>L’ARIC INFINE HA ASSUNTO IN VIRTU’ DI DGR 70/2022 IL RUOLO DI </a:t>
            </a:r>
            <a:r>
              <a:rPr lang="it-IT" sz="2400" b="1" u="sng" dirty="0" smtClean="0">
                <a:solidFill>
                  <a:schemeClr val="accent5">
                    <a:lumMod val="50000"/>
                  </a:schemeClr>
                </a:solidFill>
              </a:rPr>
              <a:t>UFFICIO UNICO REFERENTE IN MATERIA DI APPALTI DEL PNRR</a:t>
            </a:r>
            <a:endParaRPr lang="it-IT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334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1187154198"/>
              </p:ext>
            </p:extLst>
          </p:nvPr>
        </p:nvGraphicFramePr>
        <p:xfrm>
          <a:off x="4290864" y="1258530"/>
          <a:ext cx="8717214" cy="4896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olo 2"/>
          <p:cNvSpPr txBox="1">
            <a:spLocks/>
          </p:cNvSpPr>
          <p:nvPr/>
        </p:nvSpPr>
        <p:spPr>
          <a:xfrm>
            <a:off x="569999" y="367391"/>
            <a:ext cx="10783801" cy="6649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 smtClean="0">
                <a:solidFill>
                  <a:schemeClr val="accent6"/>
                </a:solidFill>
              </a:rPr>
              <a:t>La piramide delle competenze in materia di acquisti pubblici</a:t>
            </a:r>
            <a:endParaRPr lang="it-IT" sz="3200" b="1" dirty="0">
              <a:solidFill>
                <a:schemeClr val="accent6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24465" y="1348062"/>
            <a:ext cx="496529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ART.62 CO. 16</a:t>
            </a:r>
            <a:r>
              <a:rPr lang="it-IT" b="1" dirty="0">
                <a:solidFill>
                  <a:srgbClr val="FF0000"/>
                </a:solidFill>
              </a:rPr>
              <a:t>. </a:t>
            </a:r>
            <a:endParaRPr lang="it-IT" b="1" dirty="0" smtClean="0">
              <a:solidFill>
                <a:srgbClr val="FF0000"/>
              </a:solidFill>
            </a:endParaRPr>
          </a:p>
          <a:p>
            <a:r>
              <a:rPr lang="it-IT" sz="2000" b="1" dirty="0" smtClean="0"/>
              <a:t>Le </a:t>
            </a:r>
            <a:r>
              <a:rPr lang="it-IT" sz="2000" b="1" dirty="0"/>
              <a:t>stazioni appaltanti possono ricorrere a una centrale di committenza ubicata in altro Stato membro dell'Unione europea </a:t>
            </a:r>
            <a:r>
              <a:rPr lang="it-IT" dirty="0"/>
              <a:t>per le attività di centralizzazione delle committenze svolte nella forma di acquisizione centralizzata di forniture o servizi a stazioni appaltanti oppure nella forma di aggiudicazione di appalti o conclusione di accordi quadro per lavori, forniture o servizi destinati a stazioni appaltanti. </a:t>
            </a:r>
            <a:endParaRPr lang="it-IT" dirty="0" smtClean="0"/>
          </a:p>
          <a:p>
            <a:r>
              <a:rPr lang="it-IT" dirty="0" smtClean="0"/>
              <a:t>La </a:t>
            </a:r>
            <a:r>
              <a:rPr lang="it-IT" dirty="0"/>
              <a:t>fornitura di attività di centralizzazione delle committenze da parte di una centrale di committenza ubicata in altro Stato membro è effettuata conformemente alle disposizioni nazionali dello Stato membro in cui è ubicata la centrale di committenza.</a:t>
            </a:r>
          </a:p>
        </p:txBody>
      </p:sp>
    </p:spTree>
    <p:extLst>
      <p:ext uri="{BB962C8B-B14F-4D97-AF65-F5344CB8AC3E}">
        <p14:creationId xmlns:p14="http://schemas.microsoft.com/office/powerpoint/2010/main" val="1701786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976578" y="3050889"/>
            <a:ext cx="4377221" cy="35394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«</a:t>
            </a:r>
            <a:r>
              <a:rPr lang="it-IT" altLang="it-IT" sz="1400" b="1" dirty="0">
                <a:solidFill>
                  <a:srgbClr val="E46C0A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attività di committenza ausiliarie</a:t>
            </a: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», le attività che consistono nella prestazione di supporto alle attività di committenza, in particolare nelle forme seguenti: </a:t>
            </a:r>
            <a:b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1) infrastrutture tecniche che consentano alle stazioni appaltanti di aggiudicare appalti pubblici o di concludere accordi quadro per lavori, forniture o servizi; </a:t>
            </a:r>
            <a:b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2) consulenza sullo svolgimento o sulla progettazione delle procedure di appalto; </a:t>
            </a:r>
            <a:b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3) preparazione delle procedure di appalto in nome e per conto della stazione appaltante interessata; </a:t>
            </a:r>
            <a:b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4) gestione delle procedure di appalto in nome e per conto della stazione appaltante interessata;</a:t>
            </a:r>
          </a:p>
        </p:txBody>
      </p:sp>
      <p:sp>
        <p:nvSpPr>
          <p:cNvPr id="3" name="Rettangolo 2"/>
          <p:cNvSpPr>
            <a:spLocks noChangeArrowheads="1"/>
          </p:cNvSpPr>
          <p:nvPr/>
        </p:nvSpPr>
        <p:spPr bwMode="auto">
          <a:xfrm>
            <a:off x="1962620" y="1477106"/>
            <a:ext cx="6769100" cy="1200329"/>
          </a:xfrm>
          <a:prstGeom prst="rect">
            <a:avLst/>
          </a:prstGeom>
          <a:gradFill rotWithShape="1">
            <a:gsLst>
              <a:gs pos="0">
                <a:srgbClr val="E5EEFF"/>
              </a:gs>
              <a:gs pos="64999">
                <a:srgbClr val="BFD5FF"/>
              </a:gs>
              <a:gs pos="100000">
                <a:srgbClr val="A3C4FF"/>
              </a:gs>
            </a:gsLst>
            <a:lin ang="54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«</a:t>
            </a:r>
            <a:r>
              <a:rPr lang="it-IT" altLang="it-IT" sz="1800" b="1" dirty="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centrale di committenza</a:t>
            </a: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»: un'amministrazione aggiudicatrice o un ente aggiudicatore che forniscono:</a:t>
            </a:r>
          </a:p>
          <a:p>
            <a:pPr>
              <a:defRPr/>
            </a:pP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A) </a:t>
            </a:r>
            <a:r>
              <a:rPr lang="it-IT" altLang="it-IT" sz="1800" u="sng" dirty="0">
                <a:solidFill>
                  <a:srgbClr val="00B05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attività di centralizzazione delle committenze; </a:t>
            </a:r>
          </a:p>
          <a:p>
            <a:pPr>
              <a:defRPr/>
            </a:pP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B) </a:t>
            </a:r>
            <a:r>
              <a:rPr lang="it-IT" altLang="it-IT" sz="1800" u="sng" dirty="0">
                <a:solidFill>
                  <a:srgbClr val="E46C0A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attività di committenza ausiliarie</a:t>
            </a: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;</a:t>
            </a:r>
          </a:p>
        </p:txBody>
      </p:sp>
      <p:sp>
        <p:nvSpPr>
          <p:cNvPr id="4" name="Rettangolo 3"/>
          <p:cNvSpPr/>
          <p:nvPr/>
        </p:nvSpPr>
        <p:spPr>
          <a:xfrm>
            <a:off x="1867196" y="3050889"/>
            <a:ext cx="4173280" cy="16004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it-IT" altLang="it-IT" sz="1400" b="1" dirty="0">
                <a:solidFill>
                  <a:srgbClr val="92D05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«attività di centralizzazione delle committenze»</a:t>
            </a: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:</a:t>
            </a:r>
          </a:p>
          <a:p>
            <a:pPr>
              <a:defRPr/>
            </a:pP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- acquisizione di forniture o servizi destinati a stazioni appaltanti; </a:t>
            </a:r>
            <a:b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- aggiudicazione di appalti o la conclusione di accordi quadro per lavori, forniture o servizi destinati a stazioni appaltanti; </a:t>
            </a:r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867196" y="4971844"/>
            <a:ext cx="3997325" cy="1384995"/>
          </a:xfrm>
          <a:prstGeom prst="rect">
            <a:avLst/>
          </a:prstGeom>
          <a:gradFill rotWithShape="1">
            <a:gsLst>
              <a:gs pos="0">
                <a:srgbClr val="FFE5E5"/>
              </a:gs>
              <a:gs pos="64999">
                <a:srgbClr val="FFBEBD"/>
              </a:gs>
              <a:gs pos="100000">
                <a:srgbClr val="FFA2A1"/>
              </a:gs>
            </a:gsLst>
            <a:lin ang="5400000" scaled="1"/>
          </a:gradFill>
          <a:ln w="9525">
            <a:solidFill>
              <a:srgbClr val="BE4B48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«soggetto aggregatore»:</a:t>
            </a:r>
          </a:p>
          <a:p>
            <a:pPr>
              <a:defRPr/>
            </a:pPr>
            <a:r>
              <a:rPr lang="it-IT" altLang="it-IT" sz="14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centrali di committenza iscritte nell'elenco istituito ai sensi dell'articolo 9, comma 1, del decreto-legge 24 aprile 2014, n. 66, convertito, con modificazioni, dalla legge 23 giugno 2014, n. 89; </a:t>
            </a:r>
            <a:endParaRPr lang="it-IT" altLang="it-IT" sz="1800" dirty="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3551342" y="2430346"/>
            <a:ext cx="5613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it-IT" altLang="it-IT" sz="4400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A</a:t>
            </a:r>
            <a:endParaRPr lang="it-IT" altLang="it-IT" sz="5400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8483899" y="2372267"/>
            <a:ext cx="5613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it-IT" altLang="it-IT" sz="4400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B</a:t>
            </a:r>
          </a:p>
        </p:txBody>
      </p:sp>
      <p:cxnSp>
        <p:nvCxnSpPr>
          <p:cNvPr id="8" name="Connettore 4 7"/>
          <p:cNvCxnSpPr>
            <a:stCxn id="3" idx="2"/>
            <a:endCxn id="5" idx="3"/>
          </p:cNvCxnSpPr>
          <p:nvPr/>
        </p:nvCxnSpPr>
        <p:spPr>
          <a:xfrm rot="16200000" flipH="1">
            <a:off x="4112392" y="3912212"/>
            <a:ext cx="2986907" cy="517351"/>
          </a:xfrm>
          <a:prstGeom prst="bentConnector4">
            <a:avLst>
              <a:gd name="adj1" fmla="val 38408"/>
              <a:gd name="adj2" fmla="val 26698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olo 2"/>
          <p:cNvSpPr txBox="1">
            <a:spLocks/>
          </p:cNvSpPr>
          <p:nvPr/>
        </p:nvSpPr>
        <p:spPr>
          <a:xfrm>
            <a:off x="569999" y="367391"/>
            <a:ext cx="10783801" cy="6649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 smtClean="0">
                <a:solidFill>
                  <a:schemeClr val="accent6"/>
                </a:solidFill>
              </a:rPr>
              <a:t>La funzione di committenza</a:t>
            </a:r>
            <a:endParaRPr lang="it-IT" sz="3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892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861989003"/>
              </p:ext>
            </p:extLst>
          </p:nvPr>
        </p:nvGraphicFramePr>
        <p:xfrm>
          <a:off x="570271" y="1347898"/>
          <a:ext cx="5873937" cy="4174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ttangolo 2"/>
          <p:cNvSpPr/>
          <p:nvPr/>
        </p:nvSpPr>
        <p:spPr>
          <a:xfrm>
            <a:off x="827582" y="555526"/>
            <a:ext cx="7402017" cy="646331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800" b="1" dirty="0" smtClean="0">
                <a:solidFill>
                  <a:schemeClr val="accent6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I REQUISITI DI QUALIFICAZIONE INVESTONO </a:t>
            </a:r>
            <a:r>
              <a:rPr lang="it-IT" altLang="it-IT" sz="1800" b="1" dirty="0">
                <a:solidFill>
                  <a:schemeClr val="accent6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LE TRE FASI DA </a:t>
            </a:r>
            <a:r>
              <a:rPr lang="it-IT" altLang="it-IT" sz="1800" b="1" dirty="0" smtClean="0">
                <a:solidFill>
                  <a:schemeClr val="accent6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PRESIDIARE IN UN PROCESSO DI ACQUISTO</a:t>
            </a:r>
            <a:endParaRPr lang="it-IT" altLang="it-IT" sz="1800" b="1" dirty="0">
              <a:solidFill>
                <a:schemeClr val="accent6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1510"/>
            <a:ext cx="5461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Rettangolo 4"/>
          <p:cNvSpPr/>
          <p:nvPr/>
        </p:nvSpPr>
        <p:spPr>
          <a:xfrm>
            <a:off x="6833744" y="1311707"/>
            <a:ext cx="3873584" cy="4247317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La qualificazione delle stazioni appaltanti ha ad oggetto il complesso delle attività che caratterizzano il processo di acquisizione di un bene, servizio o lavoro in relazione ai seguenti ambiti: </a:t>
            </a:r>
            <a:b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a) </a:t>
            </a:r>
            <a:r>
              <a:rPr lang="it-IT" altLang="it-IT" sz="1800" b="1" dirty="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capacità di programmazione </a:t>
            </a: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e progettazione;</a:t>
            </a:r>
            <a:b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b) </a:t>
            </a:r>
            <a:r>
              <a:rPr lang="it-IT" altLang="it-IT" sz="1800" b="1" dirty="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capacità di affidamento</a:t>
            </a: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;</a:t>
            </a:r>
            <a:b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c) </a:t>
            </a:r>
            <a:r>
              <a:rPr lang="it-IT" altLang="it-IT" sz="1800" b="1" dirty="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capacità di verifica sull'esecuzione e controllo </a:t>
            </a:r>
            <a:r>
              <a:rPr lang="it-IT" altLang="it-IT" sz="1800" dirty="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dell'intera procedura, ivi incluso il collaudo e la messa in opera. </a:t>
            </a:r>
          </a:p>
        </p:txBody>
      </p:sp>
    </p:spTree>
    <p:extLst>
      <p:ext uri="{BB962C8B-B14F-4D97-AF65-F5344CB8AC3E}">
        <p14:creationId xmlns:p14="http://schemas.microsoft.com/office/powerpoint/2010/main" val="1772992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712837" y="1031228"/>
            <a:ext cx="755609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005586"/>
                </a:solidFill>
                <a:latin typeface="Titillium Web"/>
              </a:rPr>
              <a:t>DOCUMENTI DI RIFERIMENTO</a:t>
            </a:r>
            <a:endParaRPr lang="it-IT" b="1" i="0" dirty="0">
              <a:solidFill>
                <a:srgbClr val="005586"/>
              </a:solidFill>
              <a:effectLst/>
              <a:latin typeface="Titillium Web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76284" y="1879715"/>
            <a:ext cx="9035845" cy="448326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0" rIns="91440" bIns="50784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just">
              <a:buFont typeface="+mj-lt"/>
              <a:buAutoNum type="arabicPeriod"/>
            </a:pPr>
            <a:r>
              <a:rPr lang="it-IT" sz="1600" b="1" dirty="0">
                <a:solidFill>
                  <a:srgbClr val="005586"/>
                </a:solidFill>
                <a:latin typeface="inherit"/>
              </a:rPr>
              <a:t>Ripubblicazione del testo del </a:t>
            </a:r>
            <a:r>
              <a:rPr lang="it-IT" sz="1600" b="1" dirty="0">
                <a:solidFill>
                  <a:srgbClr val="FF0000"/>
                </a:solidFill>
                <a:latin typeface="inherit"/>
              </a:rPr>
              <a:t>decreto </a:t>
            </a:r>
            <a:r>
              <a:rPr lang="it-IT" sz="1600" b="1" dirty="0" smtClean="0">
                <a:solidFill>
                  <a:srgbClr val="FF0000"/>
                </a:solidFill>
                <a:latin typeface="inherit"/>
              </a:rPr>
              <a:t>legislativo </a:t>
            </a:r>
            <a:r>
              <a:rPr lang="it-IT" sz="1600" b="1" dirty="0">
                <a:solidFill>
                  <a:srgbClr val="FF0000"/>
                </a:solidFill>
                <a:latin typeface="inherit"/>
              </a:rPr>
              <a:t>31 marzo 2023, n. 36</a:t>
            </a:r>
            <a:r>
              <a:rPr lang="it-IT" sz="1600" b="1" dirty="0">
                <a:solidFill>
                  <a:srgbClr val="005586"/>
                </a:solidFill>
                <a:latin typeface="inherit"/>
              </a:rPr>
              <a:t>, recante: «Codice dei  contratti pubblici in attuazione dell’articolo 1 della legge 21 giugno 2022, n. 78, recante delega  al Governo in materia di contratti pubblici.», corredato delle relative </a:t>
            </a:r>
            <a:r>
              <a:rPr lang="it-IT" sz="1600" b="1" dirty="0" smtClean="0">
                <a:solidFill>
                  <a:srgbClr val="005586"/>
                </a:solidFill>
                <a:latin typeface="inherit"/>
              </a:rPr>
              <a:t>note. </a:t>
            </a:r>
            <a:r>
              <a:rPr lang="it-IT" sz="1600" b="1" dirty="0" smtClean="0">
                <a:solidFill>
                  <a:srgbClr val="FF0000"/>
                </a:solidFill>
                <a:latin typeface="inherit"/>
              </a:rPr>
              <a:t>ARTT.62-63-64 + ALLEGATO II.4</a:t>
            </a:r>
          </a:p>
          <a:p>
            <a:pPr algn="just"/>
            <a:endParaRPr lang="it-IT" sz="1600" b="1" dirty="0">
              <a:solidFill>
                <a:srgbClr val="FF0000"/>
              </a:solidFill>
              <a:latin typeface="inheri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it-IT" sz="1600" b="1" dirty="0" smtClean="0">
                <a:solidFill>
                  <a:srgbClr val="FF0000"/>
                </a:solidFill>
                <a:latin typeface="inherit"/>
              </a:rPr>
              <a:t>COMUNICATO </a:t>
            </a:r>
            <a:r>
              <a:rPr lang="it-IT" sz="1600" b="1" dirty="0">
                <a:solidFill>
                  <a:srgbClr val="FF0000"/>
                </a:solidFill>
                <a:latin typeface="inherit"/>
              </a:rPr>
              <a:t>DEL PRESIDENTE </a:t>
            </a:r>
            <a:r>
              <a:rPr lang="it-IT" sz="1600" b="1" dirty="0" smtClean="0">
                <a:solidFill>
                  <a:srgbClr val="FF0000"/>
                </a:solidFill>
                <a:latin typeface="inherit"/>
              </a:rPr>
              <a:t>17 </a:t>
            </a:r>
            <a:r>
              <a:rPr lang="it-IT" sz="1600" b="1" dirty="0">
                <a:solidFill>
                  <a:srgbClr val="FF0000"/>
                </a:solidFill>
                <a:latin typeface="inherit"/>
              </a:rPr>
              <a:t>maggio 2023 </a:t>
            </a:r>
            <a:r>
              <a:rPr lang="it-IT" sz="1600" b="1" dirty="0" smtClean="0">
                <a:solidFill>
                  <a:srgbClr val="005586"/>
                </a:solidFill>
                <a:latin typeface="inherit"/>
              </a:rPr>
              <a:t>(Prime </a:t>
            </a:r>
            <a:r>
              <a:rPr lang="it-IT" sz="1600" b="1" dirty="0">
                <a:solidFill>
                  <a:srgbClr val="005586"/>
                </a:solidFill>
                <a:latin typeface="inherit"/>
              </a:rPr>
              <a:t>indicazioni per l’avvio del sistema di qualificazione </a:t>
            </a:r>
            <a:r>
              <a:rPr lang="it-IT" sz="1600" b="1" dirty="0" smtClean="0">
                <a:solidFill>
                  <a:srgbClr val="005586"/>
                </a:solidFill>
                <a:latin typeface="inherit"/>
              </a:rPr>
              <a:t>delle </a:t>
            </a:r>
            <a:r>
              <a:rPr lang="it-IT" sz="1600" b="1" dirty="0">
                <a:solidFill>
                  <a:srgbClr val="005586"/>
                </a:solidFill>
                <a:latin typeface="inherit"/>
              </a:rPr>
              <a:t>Stazioni </a:t>
            </a:r>
            <a:r>
              <a:rPr lang="it-IT" sz="1600" b="1" dirty="0" smtClean="0">
                <a:solidFill>
                  <a:srgbClr val="005586"/>
                </a:solidFill>
                <a:latin typeface="inherit"/>
              </a:rPr>
              <a:t>Appaltanti)</a:t>
            </a:r>
          </a:p>
          <a:p>
            <a:pPr algn="just"/>
            <a:endParaRPr lang="it-IT" sz="1600" b="1" dirty="0" smtClean="0">
              <a:solidFill>
                <a:srgbClr val="005586"/>
              </a:solidFill>
              <a:latin typeface="inheri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it-IT" sz="1600" b="1" dirty="0" smtClean="0">
                <a:solidFill>
                  <a:srgbClr val="FF0000"/>
                </a:solidFill>
                <a:latin typeface="inherit"/>
              </a:rPr>
              <a:t>Presentazione ANAC </a:t>
            </a:r>
            <a:r>
              <a:rPr lang="it-IT" sz="1600" b="1" dirty="0" smtClean="0">
                <a:solidFill>
                  <a:srgbClr val="005586"/>
                </a:solidFill>
                <a:latin typeface="inherit"/>
              </a:rPr>
              <a:t>(La </a:t>
            </a:r>
            <a:r>
              <a:rPr lang="it-IT" sz="1600" b="1" dirty="0">
                <a:solidFill>
                  <a:srgbClr val="005586"/>
                </a:solidFill>
                <a:latin typeface="inherit"/>
              </a:rPr>
              <a:t>qualificazione delle stazioni appaltanti – evoluzione </a:t>
            </a:r>
            <a:r>
              <a:rPr lang="it-IT" sz="1600" b="1" dirty="0" smtClean="0">
                <a:solidFill>
                  <a:srgbClr val="005586"/>
                </a:solidFill>
                <a:latin typeface="inherit"/>
              </a:rPr>
              <a:t>normativa</a:t>
            </a:r>
            <a:r>
              <a:rPr lang="it-IT" sz="1600" b="1" dirty="0">
                <a:solidFill>
                  <a:srgbClr val="005586"/>
                </a:solidFill>
                <a:latin typeface="inherit"/>
              </a:rPr>
              <a:t>, metodologia e punti </a:t>
            </a:r>
            <a:r>
              <a:rPr lang="it-IT" sz="1600" b="1" dirty="0" smtClean="0">
                <a:solidFill>
                  <a:srgbClr val="005586"/>
                </a:solidFill>
                <a:latin typeface="inherit"/>
              </a:rPr>
              <a:t>aperti)</a:t>
            </a:r>
          </a:p>
          <a:p>
            <a:pPr algn="just"/>
            <a:endParaRPr lang="it-IT" sz="1600" b="1" dirty="0" smtClean="0">
              <a:solidFill>
                <a:srgbClr val="005586"/>
              </a:solidFill>
              <a:latin typeface="inheri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it-IT" sz="1600" b="1" dirty="0" smtClean="0">
                <a:solidFill>
                  <a:srgbClr val="FF0000"/>
                </a:solidFill>
                <a:latin typeface="inherit"/>
              </a:rPr>
              <a:t>FAQ</a:t>
            </a:r>
            <a:r>
              <a:rPr lang="it-IT" sz="1600" b="1" dirty="0" smtClean="0">
                <a:solidFill>
                  <a:srgbClr val="005586"/>
                </a:solidFill>
                <a:latin typeface="inherit"/>
              </a:rPr>
              <a:t> </a:t>
            </a:r>
            <a:r>
              <a:rPr lang="it-IT" sz="1600" b="1" dirty="0">
                <a:solidFill>
                  <a:srgbClr val="005586"/>
                </a:solidFill>
                <a:latin typeface="inherit"/>
              </a:rPr>
              <a:t>Qualificazione delle stazioni appaltanti </a:t>
            </a:r>
            <a:r>
              <a:rPr lang="it-IT" sz="1600" b="1" dirty="0" smtClean="0">
                <a:solidFill>
                  <a:srgbClr val="005586"/>
                </a:solidFill>
                <a:latin typeface="inherit"/>
              </a:rPr>
              <a:t>aggiornate </a:t>
            </a:r>
            <a:r>
              <a:rPr lang="it-IT" sz="1600" b="1" dirty="0">
                <a:solidFill>
                  <a:srgbClr val="005586"/>
                </a:solidFill>
                <a:latin typeface="inherit"/>
              </a:rPr>
              <a:t>al 17 maggio 2023 </a:t>
            </a:r>
            <a:endParaRPr lang="it-IT" sz="1600" b="1" dirty="0" smtClean="0">
              <a:solidFill>
                <a:srgbClr val="005586"/>
              </a:solidFill>
              <a:latin typeface="inherit"/>
            </a:endParaRPr>
          </a:p>
          <a:p>
            <a:pPr algn="just"/>
            <a:endParaRPr lang="it-IT" sz="1600" b="1" dirty="0">
              <a:solidFill>
                <a:srgbClr val="005586"/>
              </a:solidFill>
              <a:latin typeface="inheri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it-IT" altLang="it-IT" sz="1600" b="1" dirty="0" smtClean="0">
                <a:solidFill>
                  <a:srgbClr val="FF0000"/>
                </a:solidFill>
                <a:latin typeface="inherit"/>
              </a:rPr>
              <a:t>DELIBERA </a:t>
            </a:r>
            <a:r>
              <a:rPr lang="it-IT" altLang="it-IT" sz="1600" b="1" dirty="0">
                <a:solidFill>
                  <a:srgbClr val="FF0000"/>
                </a:solidFill>
                <a:latin typeface="inherit"/>
              </a:rPr>
              <a:t>N. 441 </a:t>
            </a:r>
            <a:r>
              <a:rPr lang="it-IT" altLang="it-IT" sz="1600" b="1" dirty="0" smtClean="0">
                <a:solidFill>
                  <a:srgbClr val="FF0000"/>
                </a:solidFill>
                <a:latin typeface="inherit"/>
              </a:rPr>
              <a:t>del </a:t>
            </a:r>
            <a:r>
              <a:rPr lang="it-IT" altLang="it-IT" sz="1600" b="1" dirty="0">
                <a:solidFill>
                  <a:srgbClr val="FF0000"/>
                </a:solidFill>
                <a:latin typeface="inherit"/>
              </a:rPr>
              <a:t>28 settembre 2022 </a:t>
            </a:r>
            <a:r>
              <a:rPr lang="it-IT" altLang="it-IT" sz="1600" b="1" dirty="0" smtClean="0">
                <a:solidFill>
                  <a:srgbClr val="005586"/>
                </a:solidFill>
                <a:latin typeface="inherit"/>
              </a:rPr>
              <a:t>(Approvazione </a:t>
            </a:r>
            <a:r>
              <a:rPr lang="it-IT" altLang="it-IT" sz="1600" b="1" dirty="0">
                <a:solidFill>
                  <a:srgbClr val="005586"/>
                </a:solidFill>
                <a:latin typeface="inherit"/>
              </a:rPr>
              <a:t>delle Linee guida recanti «attuazione – anche a fasi progressive - del sistema di </a:t>
            </a:r>
            <a:r>
              <a:rPr lang="it-IT" altLang="it-IT" sz="1600" b="1" dirty="0" smtClean="0">
                <a:solidFill>
                  <a:srgbClr val="005586"/>
                </a:solidFill>
                <a:latin typeface="inherit"/>
              </a:rPr>
              <a:t>qualificazione </a:t>
            </a:r>
            <a:r>
              <a:rPr lang="it-IT" altLang="it-IT" sz="1600" b="1" dirty="0">
                <a:solidFill>
                  <a:srgbClr val="005586"/>
                </a:solidFill>
                <a:latin typeface="inherit"/>
              </a:rPr>
              <a:t>delle stazioni appaltanti e delle centrali di committenza da porre alla base del nuovo </a:t>
            </a:r>
            <a:r>
              <a:rPr lang="it-IT" altLang="it-IT" sz="1600" b="1" dirty="0" smtClean="0">
                <a:solidFill>
                  <a:srgbClr val="005586"/>
                </a:solidFill>
                <a:latin typeface="inherit"/>
              </a:rPr>
              <a:t>sistema </a:t>
            </a:r>
            <a:r>
              <a:rPr lang="it-IT" altLang="it-IT" sz="1600" b="1" dirty="0">
                <a:solidFill>
                  <a:srgbClr val="005586"/>
                </a:solidFill>
                <a:latin typeface="inherit"/>
              </a:rPr>
              <a:t>di qualificazione che sarà reso operativo al momento della entrata in vigore della riforma della </a:t>
            </a:r>
            <a:r>
              <a:rPr lang="it-IT" altLang="it-IT" sz="1600" b="1" dirty="0" smtClean="0">
                <a:solidFill>
                  <a:srgbClr val="005586"/>
                </a:solidFill>
                <a:latin typeface="inherit"/>
              </a:rPr>
              <a:t>disciplina </a:t>
            </a:r>
            <a:r>
              <a:rPr lang="it-IT" altLang="it-IT" sz="1600" b="1" dirty="0">
                <a:solidFill>
                  <a:srgbClr val="005586"/>
                </a:solidFill>
                <a:latin typeface="inherit"/>
              </a:rPr>
              <a:t>dei contratti pubblici.».</a:t>
            </a:r>
            <a:endParaRPr kumimoji="0" lang="it-IT" altLang="it-IT" sz="1600" b="1" i="0" u="none" strike="noStrike" cap="none" normalizeH="0" baseline="0" dirty="0" smtClean="0">
              <a:ln>
                <a:noFill/>
              </a:ln>
              <a:solidFill>
                <a:srgbClr val="005586"/>
              </a:solidFill>
              <a:effectLst/>
              <a:latin typeface="inherit"/>
            </a:endParaRPr>
          </a:p>
        </p:txBody>
      </p:sp>
      <p:cxnSp>
        <p:nvCxnSpPr>
          <p:cNvPr id="8" name="Connettore 4 7"/>
          <p:cNvCxnSpPr>
            <a:stCxn id="3" idx="2"/>
            <a:endCxn id="6" idx="1"/>
          </p:cNvCxnSpPr>
          <p:nvPr/>
        </p:nvCxnSpPr>
        <p:spPr>
          <a:xfrm rot="5400000">
            <a:off x="1873191" y="1503654"/>
            <a:ext cx="2720786" cy="2514599"/>
          </a:xfrm>
          <a:prstGeom prst="bentConnector4">
            <a:avLst>
              <a:gd name="adj1" fmla="val 8805"/>
              <a:gd name="adj2" fmla="val 109091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10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543664" y="3028336"/>
            <a:ext cx="932098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FF0000"/>
                </a:solidFill>
              </a:rPr>
              <a:t>https://www.anticorruzione.it/-/qualificazione-delle-stazioni-appaltanti</a:t>
            </a:r>
          </a:p>
        </p:txBody>
      </p:sp>
      <p:sp>
        <p:nvSpPr>
          <p:cNvPr id="3" name="Rettangolo 2"/>
          <p:cNvSpPr/>
          <p:nvPr/>
        </p:nvSpPr>
        <p:spPr>
          <a:xfrm>
            <a:off x="712837" y="1031228"/>
            <a:ext cx="7556092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b="1" dirty="0">
                <a:solidFill>
                  <a:srgbClr val="005586"/>
                </a:solidFill>
                <a:latin typeface="Titillium Web"/>
              </a:rPr>
              <a:t>Qualificazione delle stazioni </a:t>
            </a:r>
            <a:r>
              <a:rPr lang="it-IT" b="1" dirty="0" smtClean="0">
                <a:solidFill>
                  <a:srgbClr val="005586"/>
                </a:solidFill>
                <a:latin typeface="Titillium Web"/>
              </a:rPr>
              <a:t>appaltanti</a:t>
            </a:r>
          </a:p>
          <a:p>
            <a:endParaRPr lang="it-IT" b="1" dirty="0">
              <a:solidFill>
                <a:srgbClr val="005586"/>
              </a:solidFill>
              <a:latin typeface="Titillium Web"/>
            </a:endParaRPr>
          </a:p>
          <a:p>
            <a:r>
              <a:rPr lang="it-IT" sz="2400" b="1" dirty="0" smtClean="0">
                <a:solidFill>
                  <a:srgbClr val="005586"/>
                </a:solidFill>
                <a:latin typeface="Titillium Web"/>
              </a:rPr>
              <a:t>LINK</a:t>
            </a:r>
            <a:r>
              <a:rPr lang="it-IT" b="1" dirty="0" smtClean="0">
                <a:solidFill>
                  <a:srgbClr val="005586"/>
                </a:solidFill>
                <a:latin typeface="Titillium Web"/>
              </a:rPr>
              <a:t> PER SCARICARE LE FAQ </a:t>
            </a:r>
            <a:r>
              <a:rPr lang="it-IT" b="1" dirty="0">
                <a:solidFill>
                  <a:srgbClr val="005586"/>
                </a:solidFill>
                <a:latin typeface="Titillium Web"/>
              </a:rPr>
              <a:t>aggiornate al 17 maggio 2023)</a:t>
            </a:r>
            <a:endParaRPr lang="it-IT" b="1" i="0" dirty="0">
              <a:solidFill>
                <a:srgbClr val="005586"/>
              </a:solidFill>
              <a:effectLst/>
              <a:latin typeface="Titillium Web"/>
            </a:endParaRPr>
          </a:p>
        </p:txBody>
      </p:sp>
      <p:cxnSp>
        <p:nvCxnSpPr>
          <p:cNvPr id="5" name="Connettore 4 4"/>
          <p:cNvCxnSpPr>
            <a:stCxn id="3" idx="2"/>
            <a:endCxn id="2" idx="0"/>
          </p:cNvCxnSpPr>
          <p:nvPr/>
        </p:nvCxnSpPr>
        <p:spPr>
          <a:xfrm rot="16200000" flipH="1">
            <a:off x="4856797" y="1680977"/>
            <a:ext cx="981445" cy="171327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43664" y="4487327"/>
            <a:ext cx="9607310" cy="16671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0" rIns="91440" bIns="50784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500" b="1" dirty="0">
                <a:solidFill>
                  <a:srgbClr val="005586"/>
                </a:solidFill>
                <a:latin typeface="inherit"/>
              </a:rPr>
              <a:t>FAQ AMBITO DI APPLICAZIONE E REQUISITI OBBLIGATORI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it-IT" altLang="it-IT" sz="1500" b="1" i="0" u="none" strike="noStrike" cap="none" normalizeH="0" baseline="0" dirty="0" smtClean="0">
                <a:ln>
                  <a:noFill/>
                </a:ln>
                <a:solidFill>
                  <a:srgbClr val="005586"/>
                </a:solidFill>
                <a:effectLst/>
                <a:latin typeface="inherit"/>
              </a:rPr>
              <a:t>FAQ REQUISITO “COMPETENZE DEI DIPENDENTI DELLA STRUTTURA ORGANIZZATIVA STABILE”</a:t>
            </a:r>
            <a:r>
              <a:rPr kumimoji="0" lang="it-IT" altLang="it-IT" sz="1300" b="0" i="0" u="none" strike="noStrike" cap="none" normalizeH="0" baseline="0" dirty="0" smtClean="0">
                <a:ln>
                  <a:noFill/>
                </a:ln>
                <a:solidFill>
                  <a:srgbClr val="005586"/>
                </a:solidFill>
                <a:effectLst/>
                <a:latin typeface="Titillium Web"/>
              </a:rPr>
              <a:t>  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1500" b="1" i="0" u="none" strike="noStrike" cap="none" normalizeH="0" baseline="0" dirty="0" smtClean="0">
                <a:ln>
                  <a:noFill/>
                </a:ln>
                <a:solidFill>
                  <a:srgbClr val="005586"/>
                </a:solidFill>
                <a:effectLst/>
                <a:latin typeface="inherit"/>
              </a:rPr>
              <a:t>FAQ REQUISITO “SISTEMA FORMAZIONE E AGGIORNAMENTO PERSONALE”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1500" b="1" i="0" u="none" strike="noStrike" cap="none" normalizeH="0" baseline="0" dirty="0" smtClean="0">
                <a:ln>
                  <a:noFill/>
                </a:ln>
                <a:solidFill>
                  <a:srgbClr val="005586"/>
                </a:solidFill>
                <a:effectLst/>
                <a:latin typeface="inherit"/>
              </a:rPr>
              <a:t>FAQ REQUISITO “GARE SVOLTE”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1500" b="1" i="0" u="none" strike="noStrike" cap="none" normalizeH="0" baseline="0" dirty="0" smtClean="0">
                <a:ln>
                  <a:noFill/>
                </a:ln>
                <a:solidFill>
                  <a:srgbClr val="005586"/>
                </a:solidFill>
                <a:effectLst/>
                <a:latin typeface="inherit"/>
              </a:rPr>
              <a:t>FAQ REQUISITO “ASSOLVIMENTO OBBLIGHI COMUNICAZIONE ALL’AUTORITÀ”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1500" b="1" i="0" u="none" strike="noStrike" cap="none" normalizeH="0" baseline="0" dirty="0" smtClean="0">
                <a:ln>
                  <a:noFill/>
                </a:ln>
                <a:solidFill>
                  <a:srgbClr val="005586"/>
                </a:solidFill>
                <a:effectLst/>
                <a:latin typeface="inherit"/>
              </a:rPr>
              <a:t>FAQ REQUISITO “ASSOLVIMENTO OBBLIGHI MONITORAGGIO OOPP”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1500" b="1" i="0" u="none" strike="noStrike" cap="none" normalizeH="0" baseline="0" dirty="0" smtClean="0">
                <a:ln>
                  <a:noFill/>
                </a:ln>
                <a:solidFill>
                  <a:srgbClr val="005586"/>
                </a:solidFill>
                <a:effectLst/>
                <a:latin typeface="inherit"/>
              </a:rPr>
              <a:t>FAQ REQUISITO “UTILIZZO PIATTAFORME APPROVVIGIONAMENTO DIGITALE”</a:t>
            </a:r>
          </a:p>
        </p:txBody>
      </p:sp>
      <p:cxnSp>
        <p:nvCxnSpPr>
          <p:cNvPr id="8" name="Connettore 4 7"/>
          <p:cNvCxnSpPr>
            <a:stCxn id="2" idx="3"/>
            <a:endCxn id="6" idx="1"/>
          </p:cNvCxnSpPr>
          <p:nvPr/>
        </p:nvCxnSpPr>
        <p:spPr>
          <a:xfrm flipH="1">
            <a:off x="1543664" y="3259169"/>
            <a:ext cx="9320982" cy="2061712"/>
          </a:xfrm>
          <a:prstGeom prst="bentConnector5">
            <a:avLst>
              <a:gd name="adj1" fmla="val -2453"/>
              <a:gd name="adj2" fmla="val 35383"/>
              <a:gd name="adj3" fmla="val 102453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186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ac88f87-7ce0-4ac4-9040-6477f98646cb">
      <Terms xmlns="http://schemas.microsoft.com/office/infopath/2007/PartnerControls"/>
    </lcf76f155ced4ddcb4097134ff3c332f>
    <TaxCatchAll xmlns="3bef7607-f101-4706-b41b-0fb79b81a5e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419F9C38A7A7F4D96BB4B4E6654FD8E" ma:contentTypeVersion="16" ma:contentTypeDescription="Creare un nuovo documento." ma:contentTypeScope="" ma:versionID="2500b1873e0be3c48ca699c943751f8f">
  <xsd:schema xmlns:xsd="http://www.w3.org/2001/XMLSchema" xmlns:xs="http://www.w3.org/2001/XMLSchema" xmlns:p="http://schemas.microsoft.com/office/2006/metadata/properties" xmlns:ns2="eac88f87-7ce0-4ac4-9040-6477f98646cb" xmlns:ns3="3bef7607-f101-4706-b41b-0fb79b81a5e7" targetNamespace="http://schemas.microsoft.com/office/2006/metadata/properties" ma:root="true" ma:fieldsID="19897b082d050d64aae6b4708a69f335" ns2:_="" ns3:_="">
    <xsd:import namespace="eac88f87-7ce0-4ac4-9040-6477f98646cb"/>
    <xsd:import namespace="3bef7607-f101-4706-b41b-0fb79b81a5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c88f87-7ce0-4ac4-9040-6477f98646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17ed9fa0-f2b2-42cc-926d-f9cbfab8d5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ef7607-f101-4706-b41b-0fb79b81a5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bb06421-e1e1-4560-b704-76fafaa2f679}" ma:internalName="TaxCatchAll" ma:showField="CatchAllData" ma:web="3bef7607-f101-4706-b41b-0fb79b81a5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B2B1D-5743-4D83-8338-2E6542A289F7}">
  <ds:schemaRefs>
    <ds:schemaRef ds:uri="3bef7607-f101-4706-b41b-0fb79b81a5e7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eac88f87-7ce0-4ac4-9040-6477f98646cb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3411F42-D92B-49B7-8A22-A0F82132C2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AF6487-5409-4143-AAE2-0F9172569E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c88f87-7ce0-4ac4-9040-6477f98646cb"/>
    <ds:schemaRef ds:uri="3bef7607-f101-4706-b41b-0fb79b81a5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1229</TotalTime>
  <Words>3154</Words>
  <Application>Microsoft Office PowerPoint</Application>
  <PresentationFormat>Widescreen</PresentationFormat>
  <Paragraphs>198</Paragraphs>
  <Slides>17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17</vt:i4>
      </vt:variant>
    </vt:vector>
  </HeadingPairs>
  <TitlesOfParts>
    <vt:vector size="27" baseType="lpstr">
      <vt:lpstr>ＭＳ Ｐゴシック</vt:lpstr>
      <vt:lpstr>Arial</vt:lpstr>
      <vt:lpstr>Calibri</vt:lpstr>
      <vt:lpstr>Calibri Light</vt:lpstr>
      <vt:lpstr>inherit</vt:lpstr>
      <vt:lpstr>Segoe UI</vt:lpstr>
      <vt:lpstr>Titillium Web</vt:lpstr>
      <vt:lpstr>Verdana</vt:lpstr>
      <vt:lpstr>Tema di Office</vt:lpstr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Simone Santese</dc:creator>
  <cp:lastModifiedBy>Morena Falancia</cp:lastModifiedBy>
  <cp:revision>69</cp:revision>
  <dcterms:created xsi:type="dcterms:W3CDTF">2021-10-20T07:21:34Z</dcterms:created>
  <dcterms:modified xsi:type="dcterms:W3CDTF">2023-07-03T06:40:50Z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0x0101009419F9C38A7A7F4D96BB4B4E6654FD8E</vt:lpwstr>
  </property>
  <property fmtid="{D5CDD505-2E9C-101B-9397-08002B2CF9AE}" pid="3" name="MediaServiceImageTags">
    <vt:lpwstr/>
  </property>
</Properties>
</file>